
<file path=[Content_Types].xml><?xml version="1.0" encoding="utf-8"?>
<Types xmlns="http://schemas.openxmlformats.org/package/2006/content-types">
  <Default Extension="emf" ContentType="image/x-emf"/>
  <Default Extension="gif" ContentType="image/gif"/>
  <Default Extension="jfif"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52"/>
  </p:notesMasterIdLst>
  <p:handoutMasterIdLst>
    <p:handoutMasterId r:id="rId53"/>
  </p:handoutMasterIdLst>
  <p:sldIdLst>
    <p:sldId id="274" r:id="rId5"/>
    <p:sldId id="276" r:id="rId6"/>
    <p:sldId id="288" r:id="rId7"/>
    <p:sldId id="652" r:id="rId8"/>
    <p:sldId id="612" r:id="rId9"/>
    <p:sldId id="613" r:id="rId10"/>
    <p:sldId id="617" r:id="rId11"/>
    <p:sldId id="618" r:id="rId12"/>
    <p:sldId id="653" r:id="rId13"/>
    <p:sldId id="635" r:id="rId14"/>
    <p:sldId id="636" r:id="rId15"/>
    <p:sldId id="654" r:id="rId16"/>
    <p:sldId id="619" r:id="rId17"/>
    <p:sldId id="615" r:id="rId18"/>
    <p:sldId id="620" r:id="rId19"/>
    <p:sldId id="637" r:id="rId20"/>
    <p:sldId id="622" r:id="rId21"/>
    <p:sldId id="651" r:id="rId22"/>
    <p:sldId id="624" r:id="rId23"/>
    <p:sldId id="623" r:id="rId24"/>
    <p:sldId id="625" r:id="rId25"/>
    <p:sldId id="626" r:id="rId26"/>
    <p:sldId id="638" r:id="rId27"/>
    <p:sldId id="655" r:id="rId28"/>
    <p:sldId id="628" r:id="rId29"/>
    <p:sldId id="627" r:id="rId30"/>
    <p:sldId id="630" r:id="rId31"/>
    <p:sldId id="629" r:id="rId32"/>
    <p:sldId id="631" r:id="rId33"/>
    <p:sldId id="634" r:id="rId34"/>
    <p:sldId id="633" r:id="rId35"/>
    <p:sldId id="639" r:id="rId36"/>
    <p:sldId id="640" r:id="rId37"/>
    <p:sldId id="641" r:id="rId38"/>
    <p:sldId id="642" r:id="rId39"/>
    <p:sldId id="643" r:id="rId40"/>
    <p:sldId id="644" r:id="rId41"/>
    <p:sldId id="645" r:id="rId42"/>
    <p:sldId id="646" r:id="rId43"/>
    <p:sldId id="647" r:id="rId44"/>
    <p:sldId id="648" r:id="rId45"/>
    <p:sldId id="649" r:id="rId46"/>
    <p:sldId id="349" r:id="rId47"/>
    <p:sldId id="401" r:id="rId48"/>
    <p:sldId id="656" r:id="rId49"/>
    <p:sldId id="259" r:id="rId50"/>
    <p:sldId id="4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288"/>
          </p14:sldIdLst>
        </p14:section>
        <p14:section name="Team Velocity – recapture" id="{328F5BAF-C7C6-42F4-B447-7DC2D758FCE3}">
          <p14:sldIdLst>
            <p14:sldId id="652"/>
            <p14:sldId id="612"/>
            <p14:sldId id="613"/>
            <p14:sldId id="617"/>
            <p14:sldId id="618"/>
          </p14:sldIdLst>
        </p14:section>
        <p14:section name="Other measurements for productivity in Agile" id="{0C545DE4-47FF-478C-9EAA-497ABD18CD12}">
          <p14:sldIdLst>
            <p14:sldId id="653"/>
            <p14:sldId id="635"/>
            <p14:sldId id="636"/>
          </p14:sldIdLst>
        </p14:section>
        <p14:section name="Team Moral in Agile" id="{B831A54F-CFDB-4E19-9C52-DB549E358D97}">
          <p14:sldIdLst>
            <p14:sldId id="654"/>
            <p14:sldId id="619"/>
            <p14:sldId id="615"/>
            <p14:sldId id="620"/>
            <p14:sldId id="637"/>
            <p14:sldId id="622"/>
          </p14:sldIdLst>
        </p14:section>
        <p14:section name="Measurements in Agile" id="{5CDD19FB-2668-42A7-8D17-DE6B97B6DE1A}">
          <p14:sldIdLst>
            <p14:sldId id="651"/>
            <p14:sldId id="624"/>
            <p14:sldId id="623"/>
            <p14:sldId id="625"/>
            <p14:sldId id="626"/>
            <p14:sldId id="638"/>
            <p14:sldId id="655"/>
            <p14:sldId id="628"/>
            <p14:sldId id="627"/>
            <p14:sldId id="630"/>
            <p14:sldId id="629"/>
            <p14:sldId id="631"/>
            <p14:sldId id="634"/>
            <p14:sldId id="633"/>
            <p14:sldId id="639"/>
            <p14:sldId id="640"/>
            <p14:sldId id="641"/>
            <p14:sldId id="642"/>
            <p14:sldId id="643"/>
            <p14:sldId id="644"/>
            <p14:sldId id="645"/>
            <p14:sldId id="646"/>
            <p14:sldId id="647"/>
            <p14:sldId id="648"/>
            <p14:sldId id="649"/>
          </p14:sldIdLst>
        </p14:section>
        <p14:section name="Conclusion" id="{10E03AB1-9AA8-4E86-9A64-D741901E50A2}">
          <p14:sldIdLst>
            <p14:sldId id="349"/>
            <p14:sldId id="401"/>
            <p14:sldId id="656"/>
            <p14:sldId id="259"/>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yan Dimitrov" initials="DD" lastIdx="1" clrIdx="0">
    <p:extLst>
      <p:ext uri="{19B8F6BF-5375-455C-9EA6-DF929625EA0E}">
        <p15:presenceInfo xmlns:p15="http://schemas.microsoft.com/office/powerpoint/2012/main" userId="S::dimitrov.delyan@bg.ibm.com::f5671697-bff2-44d5-af41-02b9a42f62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0D"/>
    <a:srgbClr val="464646"/>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2BA89-B5CF-4DE3-8C7D-DE8BB826ABB2}" v="2" dt="2021-04-21T12:17:32.658"/>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62"/>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asen Vladimirov KOLEV" userId="faf0e1ab-78d0-44fd-8db5-9d832d9bc66a" providerId="ADAL" clId="{D642BA89-B5CF-4DE3-8C7D-DE8BB826ABB2}"/>
    <pc:docChg chg="custSel modSld">
      <pc:chgData name="Krasen Vladimirov KOLEV" userId="faf0e1ab-78d0-44fd-8db5-9d832d9bc66a" providerId="ADAL" clId="{D642BA89-B5CF-4DE3-8C7D-DE8BB826ABB2}" dt="2021-04-21T12:17:39.387" v="4" actId="20577"/>
      <pc:docMkLst>
        <pc:docMk/>
      </pc:docMkLst>
      <pc:sldChg chg="modSp">
        <pc:chgData name="Krasen Vladimirov KOLEV" userId="faf0e1ab-78d0-44fd-8db5-9d832d9bc66a" providerId="ADAL" clId="{D642BA89-B5CF-4DE3-8C7D-DE8BB826ABB2}" dt="2021-04-21T12:17:39.387" v="4" actId="20577"/>
        <pc:sldMkLst>
          <pc:docMk/>
          <pc:sldMk cId="2087190546" sldId="349"/>
        </pc:sldMkLst>
        <pc:spChg chg="mod">
          <ac:chgData name="Krasen Vladimirov KOLEV" userId="faf0e1ab-78d0-44fd-8db5-9d832d9bc66a" providerId="ADAL" clId="{D642BA89-B5CF-4DE3-8C7D-DE8BB826ABB2}" dt="2021-04-21T12:17:39.387" v="4" actId="20577"/>
          <ac:spMkLst>
            <pc:docMk/>
            <pc:sldMk cId="2087190546" sldId="349"/>
            <ac:spMk id="10" creationId="{18F78F23-3D09-4B63-8DF9-D49CFBB145EE}"/>
          </ac:spMkLst>
        </pc:spChg>
      </pc:sldChg>
      <pc:sldChg chg="delSp modSp modAnim">
        <pc:chgData name="Krasen Vladimirov KOLEV" userId="faf0e1ab-78d0-44fd-8db5-9d832d9bc66a" providerId="ADAL" clId="{D642BA89-B5CF-4DE3-8C7D-DE8BB826ABB2}" dt="2021-04-21T12:17:32.658" v="2" actId="20577"/>
        <pc:sldMkLst>
          <pc:docMk/>
          <pc:sldMk cId="3833484555" sldId="649"/>
        </pc:sldMkLst>
        <pc:spChg chg="mod">
          <ac:chgData name="Krasen Vladimirov KOLEV" userId="faf0e1ab-78d0-44fd-8db5-9d832d9bc66a" providerId="ADAL" clId="{D642BA89-B5CF-4DE3-8C7D-DE8BB826ABB2}" dt="2021-04-21T12:17:32.658" v="2" actId="20577"/>
          <ac:spMkLst>
            <pc:docMk/>
            <pc:sldMk cId="3833484555" sldId="649"/>
            <ac:spMk id="2" creationId="{50B53915-1D0C-42EA-9D9B-5AC2D477FC29}"/>
          </ac:spMkLst>
        </pc:spChg>
        <pc:picChg chg="del">
          <ac:chgData name="Krasen Vladimirov KOLEV" userId="faf0e1ab-78d0-44fd-8db5-9d832d9bc66a" providerId="ADAL" clId="{D642BA89-B5CF-4DE3-8C7D-DE8BB826ABB2}" dt="2021-04-21T12:17:26.482" v="0" actId="478"/>
          <ac:picMkLst>
            <pc:docMk/>
            <pc:sldMk cId="3833484555" sldId="649"/>
            <ac:picMk id="6" creationId="{35271530-10A5-482B-B8CE-424E3813F30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21T13:54:48.753" idx="1">
    <p:pos x="7680" y="695"/>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21.4.2021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a:t>© SoftUni – </a:t>
            </a:r>
            <a:r>
              <a:rPr lang="en-US" sz="1100" u="sng">
                <a:hlinkClick r:id="rId2"/>
              </a:rPr>
              <a:t>https://softuni.org</a:t>
            </a:r>
            <a:r>
              <a:rPr lang="en-US" sz="110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a:t>© SoftUni – </a:t>
            </a:r>
            <a:r>
              <a:rPr lang="en-US" u="sng">
                <a:hlinkClick r:id="rId2"/>
              </a:rPr>
              <a:t>https://softuni.org</a:t>
            </a:r>
            <a:r>
              <a:rPr lang="en-US"/>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1950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7438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4/21/2021</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95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4/21/2021</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2515481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a:t>Click to Edit Section Title</a:t>
            </a:r>
            <a:endParaRPr lang="en-US" altLang="ko-KR" noProof="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6"/>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a:t>Click to Edit Master Title Style</a:t>
            </a:r>
            <a:endParaRPr/>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 id="2147483692" r:id="rId13"/>
    <p:sldLayoutId id="2147483693" r:id="rId1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Lean_manufacturin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s://motion-software.com/" TargetMode="External"/><Relationship Id="rId18" Type="http://schemas.openxmlformats.org/officeDocument/2006/relationships/image" Target="../media/image67.png"/><Relationship Id="rId26" Type="http://schemas.openxmlformats.org/officeDocument/2006/relationships/image" Target="../media/image71.jfif"/><Relationship Id="rId3" Type="http://schemas.openxmlformats.org/officeDocument/2006/relationships/hyperlink" Target="http://www.infragistics.com/" TargetMode="External"/><Relationship Id="rId21" Type="http://schemas.openxmlformats.org/officeDocument/2006/relationships/hyperlink" Target="https://www.tek-experts.com/" TargetMode="External"/><Relationship Id="rId7" Type="http://schemas.openxmlformats.org/officeDocument/2006/relationships/hyperlink" Target="https://www.sbtech.com/" TargetMode="External"/><Relationship Id="rId12" Type="http://schemas.openxmlformats.org/officeDocument/2006/relationships/image" Target="../media/image64.png"/><Relationship Id="rId17" Type="http://schemas.openxmlformats.org/officeDocument/2006/relationships/hyperlink" Target="https://www.xs-software.com/" TargetMode="External"/><Relationship Id="rId25" Type="http://schemas.openxmlformats.org/officeDocument/2006/relationships/hyperlink" Target="https://www.softwaregroup.com/" TargetMode="External"/><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61.jfif"/><Relationship Id="rId11" Type="http://schemas.openxmlformats.org/officeDocument/2006/relationships/hyperlink" Target="http://smartit.bg/" TargetMode="External"/><Relationship Id="rId24" Type="http://schemas.openxmlformats.org/officeDocument/2006/relationships/image" Target="../media/image70.png"/><Relationship Id="rId5" Type="http://schemas.openxmlformats.org/officeDocument/2006/relationships/hyperlink" Target="https://www.indeavr.com/en" TargetMode="External"/><Relationship Id="rId15" Type="http://schemas.openxmlformats.org/officeDocument/2006/relationships/hyperlink" Target="https://coca-colahellenic.com/" TargetMode="External"/><Relationship Id="rId23" Type="http://schemas.openxmlformats.org/officeDocument/2006/relationships/hyperlink" Target="https://www.telenor.bg/" TargetMode="External"/><Relationship Id="rId10" Type="http://schemas.openxmlformats.org/officeDocument/2006/relationships/image" Target="../media/image63.png"/><Relationship Id="rId19" Type="http://schemas.openxmlformats.org/officeDocument/2006/relationships/hyperlink" Target="https://www.zuehlke.com/" TargetMode="External"/><Relationship Id="rId4" Type="http://schemas.openxmlformats.org/officeDocument/2006/relationships/image" Target="../media/image60.png"/><Relationship Id="rId9" Type="http://schemas.openxmlformats.org/officeDocument/2006/relationships/hyperlink" Target="http://www.postbank.bg/" TargetMode="External"/><Relationship Id="rId14" Type="http://schemas.openxmlformats.org/officeDocument/2006/relationships/image" Target="../media/image65.jpeg"/><Relationship Id="rId22" Type="http://schemas.openxmlformats.org/officeDocument/2006/relationships/image" Target="../media/image69.png"/><Relationship Id="rId27"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74.png"/><Relationship Id="rId4" Type="http://schemas.openxmlformats.org/officeDocument/2006/relationships/hyperlink" Target="https://www.onebitsoftware.net/" TargetMode="External"/><Relationship Id="rId9" Type="http://schemas.openxmlformats.org/officeDocument/2006/relationships/image" Target="../media/image76.gif"/></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oftuni.bg/" TargetMode="External"/><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forum.softuni.bg/" TargetMode="External"/><Relationship Id="rId11" Type="http://schemas.openxmlformats.org/officeDocument/2006/relationships/image" Target="../media/image80.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en-US" dirty="0">
                <a:solidFill>
                  <a:srgbClr val="234465"/>
                </a:solidFill>
              </a:rPr>
              <a:t>Measurements, Reporting and Tools </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Agile Software Development</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pic>
        <p:nvPicPr>
          <p:cNvPr id="1026" name="Picture 2" descr="Social Media Data - Measurement &amp; Reporting | Socialbakers">
            <a:extLst>
              <a:ext uri="{FF2B5EF4-FFF2-40B4-BE49-F238E27FC236}">
                <a16:creationId xmlns:a16="http://schemas.microsoft.com/office/drawing/2014/main" id="{60B91EAE-C1A9-4702-A0F6-71130BFA1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82" y="2029835"/>
            <a:ext cx="4087490" cy="336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B0C007-F182-43B3-9331-EE7B74FA31F0}"/>
              </a:ext>
            </a:extLst>
          </p:cNvPr>
          <p:cNvSpPr>
            <a:spLocks noGrp="1"/>
          </p:cNvSpPr>
          <p:nvPr>
            <p:ph type="body" sz="quarter" idx="10"/>
          </p:nvPr>
        </p:nvSpPr>
        <p:spPr>
          <a:xfrm>
            <a:off x="190402" y="1196125"/>
            <a:ext cx="11818096" cy="3273238"/>
          </a:xfrm>
        </p:spPr>
        <p:txBody>
          <a:bodyPr>
            <a:noAutofit/>
          </a:bodyPr>
          <a:lstStyle/>
          <a:p>
            <a:r>
              <a:rPr lang="en-US" sz="2800" b="1" dirty="0"/>
              <a:t>Lead Time</a:t>
            </a:r>
          </a:p>
          <a:p>
            <a:pPr lvl="1"/>
            <a:r>
              <a:rPr lang="en-US" sz="2400" dirty="0"/>
              <a:t>Allows for monitoring a story from the point when it enters a backlog to a sprint’s end. </a:t>
            </a:r>
          </a:p>
          <a:p>
            <a:pPr lvl="1"/>
            <a:r>
              <a:rPr lang="en-US" sz="2400" dirty="0"/>
              <a:t>The lower it is, the more effective your development process is. </a:t>
            </a:r>
          </a:p>
          <a:p>
            <a:pPr lvl="1"/>
            <a:r>
              <a:rPr lang="en-US" sz="2400" dirty="0"/>
              <a:t>Lead Time is one of those agile metrics that allows for gaining an overarching perspective on  the productivity of your team’s efforts. </a:t>
            </a:r>
          </a:p>
          <a:p>
            <a:pPr lvl="1">
              <a:lnSpc>
                <a:spcPct val="100000"/>
              </a:lnSpc>
              <a:spcBef>
                <a:spcPts val="0"/>
              </a:spcBef>
              <a:spcAft>
                <a:spcPts val="0"/>
              </a:spcAft>
            </a:pPr>
            <a:r>
              <a:rPr lang="en-US" sz="2400" dirty="0"/>
              <a:t>It could be measured in minutes, hours, or days. </a:t>
            </a:r>
          </a:p>
          <a:p>
            <a:pPr marL="609219" lvl="1" indent="0">
              <a:buNone/>
            </a:pPr>
            <a:endParaRPr lang="en-US" sz="2400" dirty="0"/>
          </a:p>
        </p:txBody>
      </p:sp>
      <p:sp>
        <p:nvSpPr>
          <p:cNvPr id="3" name="Title 2">
            <a:extLst>
              <a:ext uri="{FF2B5EF4-FFF2-40B4-BE49-F238E27FC236}">
                <a16:creationId xmlns:a16="http://schemas.microsoft.com/office/drawing/2014/main" id="{858B6211-7861-45D1-8E39-1857CAD82983}"/>
              </a:ext>
            </a:extLst>
          </p:cNvPr>
          <p:cNvSpPr>
            <a:spLocks noGrp="1"/>
          </p:cNvSpPr>
          <p:nvPr>
            <p:ph type="title"/>
          </p:nvPr>
        </p:nvSpPr>
        <p:spPr/>
        <p:txBody>
          <a:bodyPr>
            <a:noAutofit/>
          </a:bodyPr>
          <a:lstStyle/>
          <a:p>
            <a:r>
              <a:rPr lang="en-US" sz="3000" dirty="0"/>
              <a:t>Other Measurements defining the speed and productivity of the Agile Team</a:t>
            </a:r>
          </a:p>
        </p:txBody>
      </p:sp>
      <p:sp>
        <p:nvSpPr>
          <p:cNvPr id="4" name="Slide Number Placeholder 3">
            <a:extLst>
              <a:ext uri="{FF2B5EF4-FFF2-40B4-BE49-F238E27FC236}">
                <a16:creationId xmlns:a16="http://schemas.microsoft.com/office/drawing/2014/main" id="{B7C90D53-E2BA-4D4F-94D2-0C8F5C79E1C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10</a:t>
            </a:fld>
            <a:endParaRPr lang="en-US" dirty="0"/>
          </a:p>
        </p:txBody>
      </p:sp>
      <p:pic>
        <p:nvPicPr>
          <p:cNvPr id="6" name="Picture 5">
            <a:extLst>
              <a:ext uri="{FF2B5EF4-FFF2-40B4-BE49-F238E27FC236}">
                <a16:creationId xmlns:a16="http://schemas.microsoft.com/office/drawing/2014/main" id="{DC796E83-1B68-4C36-8D30-59E710825390}"/>
              </a:ext>
            </a:extLst>
          </p:cNvPr>
          <p:cNvPicPr>
            <a:picLocks noChangeAspect="1"/>
          </p:cNvPicPr>
          <p:nvPr/>
        </p:nvPicPr>
        <p:blipFill>
          <a:blip r:embed="rId2"/>
          <a:stretch>
            <a:fillRect/>
          </a:stretch>
        </p:blipFill>
        <p:spPr>
          <a:xfrm>
            <a:off x="3209730" y="4116537"/>
            <a:ext cx="5342507" cy="2589504"/>
          </a:xfrm>
          <a:prstGeom prst="rect">
            <a:avLst/>
          </a:prstGeom>
        </p:spPr>
      </p:pic>
    </p:spTree>
    <p:extLst>
      <p:ext uri="{BB962C8B-B14F-4D97-AF65-F5344CB8AC3E}">
        <p14:creationId xmlns:p14="http://schemas.microsoft.com/office/powerpoint/2010/main" val="4206954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34190-0FE6-43DD-84F5-58A53508843D}"/>
              </a:ext>
            </a:extLst>
          </p:cNvPr>
          <p:cNvSpPr>
            <a:spLocks noGrp="1"/>
          </p:cNvSpPr>
          <p:nvPr>
            <p:ph type="body" sz="quarter" idx="10"/>
          </p:nvPr>
        </p:nvSpPr>
        <p:spPr>
          <a:xfrm>
            <a:off x="190402" y="1196125"/>
            <a:ext cx="11818096" cy="2741393"/>
          </a:xfrm>
        </p:spPr>
        <p:txBody>
          <a:bodyPr>
            <a:normAutofit/>
          </a:bodyPr>
          <a:lstStyle/>
          <a:p>
            <a:r>
              <a:rPr lang="en-US" sz="3600" dirty="0"/>
              <a:t>Cycle Time:</a:t>
            </a:r>
          </a:p>
          <a:p>
            <a:pPr lvl="1"/>
            <a:r>
              <a:rPr lang="en-US" sz="3200" dirty="0"/>
              <a:t>When a new assignment is “pulled” by the Agile Team and someone is working on it. </a:t>
            </a:r>
          </a:p>
          <a:p>
            <a:pPr lvl="1"/>
            <a:r>
              <a:rPr lang="en-US" sz="3200" dirty="0"/>
              <a:t>It shows how fast the team process work. </a:t>
            </a:r>
          </a:p>
          <a:p>
            <a:pPr lvl="1"/>
            <a:endParaRPr lang="en-US" sz="4000" dirty="0"/>
          </a:p>
        </p:txBody>
      </p:sp>
      <p:sp>
        <p:nvSpPr>
          <p:cNvPr id="3" name="Title 2">
            <a:extLst>
              <a:ext uri="{FF2B5EF4-FFF2-40B4-BE49-F238E27FC236}">
                <a16:creationId xmlns:a16="http://schemas.microsoft.com/office/drawing/2014/main" id="{C5BE1AD3-F921-4C4E-86B8-28BB8D34A88A}"/>
              </a:ext>
            </a:extLst>
          </p:cNvPr>
          <p:cNvSpPr>
            <a:spLocks noGrp="1"/>
          </p:cNvSpPr>
          <p:nvPr>
            <p:ph type="title"/>
          </p:nvPr>
        </p:nvSpPr>
        <p:spPr/>
        <p:txBody>
          <a:bodyPr>
            <a:noAutofit/>
          </a:bodyPr>
          <a:lstStyle/>
          <a:p>
            <a:r>
              <a:rPr lang="en-US" sz="3000" dirty="0"/>
              <a:t>Other Measurements defining the speed and productivity of the Agile Team</a:t>
            </a:r>
          </a:p>
        </p:txBody>
      </p:sp>
      <p:sp>
        <p:nvSpPr>
          <p:cNvPr id="4" name="Slide Number Placeholder 3">
            <a:extLst>
              <a:ext uri="{FF2B5EF4-FFF2-40B4-BE49-F238E27FC236}">
                <a16:creationId xmlns:a16="http://schemas.microsoft.com/office/drawing/2014/main" id="{5864A8C5-B504-431F-81E0-F31C9A3CC991}"/>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11</a:t>
            </a:fld>
            <a:endParaRPr lang="en-US" dirty="0"/>
          </a:p>
        </p:txBody>
      </p:sp>
      <p:pic>
        <p:nvPicPr>
          <p:cNvPr id="6" name="Picture 5">
            <a:extLst>
              <a:ext uri="{FF2B5EF4-FFF2-40B4-BE49-F238E27FC236}">
                <a16:creationId xmlns:a16="http://schemas.microsoft.com/office/drawing/2014/main" id="{C7FE9CB8-929A-4B1F-BFB2-0F1CCE8CBE61}"/>
              </a:ext>
            </a:extLst>
          </p:cNvPr>
          <p:cNvPicPr>
            <a:picLocks noChangeAspect="1"/>
          </p:cNvPicPr>
          <p:nvPr/>
        </p:nvPicPr>
        <p:blipFill>
          <a:blip r:embed="rId2"/>
          <a:stretch>
            <a:fillRect/>
          </a:stretch>
        </p:blipFill>
        <p:spPr>
          <a:xfrm>
            <a:off x="3188278" y="3937518"/>
            <a:ext cx="5815444" cy="2577136"/>
          </a:xfrm>
          <a:prstGeom prst="rect">
            <a:avLst/>
          </a:prstGeom>
        </p:spPr>
      </p:pic>
    </p:spTree>
    <p:extLst>
      <p:ext uri="{BB962C8B-B14F-4D97-AF65-F5344CB8AC3E}">
        <p14:creationId xmlns:p14="http://schemas.microsoft.com/office/powerpoint/2010/main" val="8404871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лавие 5">
            <a:extLst>
              <a:ext uri="{FF2B5EF4-FFF2-40B4-BE49-F238E27FC236}">
                <a16:creationId xmlns:a16="http://schemas.microsoft.com/office/drawing/2014/main" id="{13C28C58-F632-4EE9-9A14-971BF9B3738F}"/>
              </a:ext>
            </a:extLst>
          </p:cNvPr>
          <p:cNvSpPr>
            <a:spLocks noGrp="1"/>
          </p:cNvSpPr>
          <p:nvPr>
            <p:ph type="subTitle" sz="quarter" idx="11"/>
          </p:nvPr>
        </p:nvSpPr>
        <p:spPr/>
        <p:txBody>
          <a:bodyPr/>
          <a:lstStyle/>
          <a:p>
            <a:endParaRPr lang="en-US"/>
          </a:p>
        </p:txBody>
      </p:sp>
      <p:sp>
        <p:nvSpPr>
          <p:cNvPr id="5" name="Заглавие 4">
            <a:extLst>
              <a:ext uri="{FF2B5EF4-FFF2-40B4-BE49-F238E27FC236}">
                <a16:creationId xmlns:a16="http://schemas.microsoft.com/office/drawing/2014/main" id="{667C4DA3-F561-4E4B-8A4B-2D741FC4ACA0}"/>
              </a:ext>
            </a:extLst>
          </p:cNvPr>
          <p:cNvSpPr>
            <a:spLocks noGrp="1"/>
          </p:cNvSpPr>
          <p:nvPr>
            <p:ph type="title" sz="quarter" idx="10"/>
          </p:nvPr>
        </p:nvSpPr>
        <p:spPr/>
        <p:txBody>
          <a:bodyPr/>
          <a:lstStyle/>
          <a:p>
            <a:r>
              <a:rPr lang="en-US" sz="5400" dirty="0"/>
              <a:t>Team Moral in Agile</a:t>
            </a:r>
            <a:endParaRPr lang="en-US" b="0" dirty="0"/>
          </a:p>
        </p:txBody>
      </p:sp>
      <p:sp>
        <p:nvSpPr>
          <p:cNvPr id="2" name="Контейнер за номер на слайда 1">
            <a:extLst>
              <a:ext uri="{FF2B5EF4-FFF2-40B4-BE49-F238E27FC236}">
                <a16:creationId xmlns:a16="http://schemas.microsoft.com/office/drawing/2014/main" id="{C4DD25FC-00EA-448C-BFD6-B3BB89825830}"/>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12</a:t>
            </a:fld>
            <a:endParaRPr lang="en-US" noProof="0"/>
          </a:p>
        </p:txBody>
      </p:sp>
      <p:pic>
        <p:nvPicPr>
          <p:cNvPr id="5124" name="Picture 4" descr="Business ethics, corporate governance, people celebrating, team  corporation, team morale icon - Download on Iconfinder">
            <a:extLst>
              <a:ext uri="{FF2B5EF4-FFF2-40B4-BE49-F238E27FC236}">
                <a16:creationId xmlns:a16="http://schemas.microsoft.com/office/drawing/2014/main" id="{DCDA3A67-80EB-4929-9C16-90D8E3620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733" y="1073019"/>
            <a:ext cx="3126533" cy="3126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65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48CA-71BC-4AA0-B7FD-9BF8195C984E}"/>
              </a:ext>
            </a:extLst>
          </p:cNvPr>
          <p:cNvSpPr>
            <a:spLocks noGrp="1"/>
          </p:cNvSpPr>
          <p:nvPr>
            <p:ph type="title"/>
          </p:nvPr>
        </p:nvSpPr>
        <p:spPr/>
        <p:txBody>
          <a:bodyPr/>
          <a:lstStyle/>
          <a:p>
            <a:r>
              <a:rPr lang="en-US" dirty="0"/>
              <a:t>Team Morale</a:t>
            </a:r>
          </a:p>
        </p:txBody>
      </p:sp>
      <p:sp>
        <p:nvSpPr>
          <p:cNvPr id="4" name="Slide Number Placeholder 3">
            <a:extLst>
              <a:ext uri="{FF2B5EF4-FFF2-40B4-BE49-F238E27FC236}">
                <a16:creationId xmlns:a16="http://schemas.microsoft.com/office/drawing/2014/main" id="{FC7F7AA3-DDE6-4D4A-A3B9-96CD501DEE0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13</a:t>
            </a:fld>
            <a:endParaRPr lang="en-US" dirty="0"/>
          </a:p>
        </p:txBody>
      </p:sp>
      <p:pic>
        <p:nvPicPr>
          <p:cNvPr id="5" name="Picture 4">
            <a:extLst>
              <a:ext uri="{FF2B5EF4-FFF2-40B4-BE49-F238E27FC236}">
                <a16:creationId xmlns:a16="http://schemas.microsoft.com/office/drawing/2014/main" id="{9BE55D84-1A27-4BB1-BB01-99F2FECFDF56}"/>
              </a:ext>
            </a:extLst>
          </p:cNvPr>
          <p:cNvPicPr>
            <a:picLocks noChangeAspect="1"/>
          </p:cNvPicPr>
          <p:nvPr/>
        </p:nvPicPr>
        <p:blipFill>
          <a:blip r:embed="rId2"/>
          <a:stretch>
            <a:fillRect/>
          </a:stretch>
        </p:blipFill>
        <p:spPr>
          <a:xfrm>
            <a:off x="752151" y="1307526"/>
            <a:ext cx="9753509" cy="4975643"/>
          </a:xfrm>
          <a:prstGeom prst="rect">
            <a:avLst/>
          </a:prstGeom>
        </p:spPr>
      </p:pic>
      <p:sp>
        <p:nvSpPr>
          <p:cNvPr id="6" name="Oval 5">
            <a:extLst>
              <a:ext uri="{FF2B5EF4-FFF2-40B4-BE49-F238E27FC236}">
                <a16:creationId xmlns:a16="http://schemas.microsoft.com/office/drawing/2014/main" id="{FC2874C0-868C-4F81-8BA7-4E4B6DDE934D}"/>
              </a:ext>
            </a:extLst>
          </p:cNvPr>
          <p:cNvSpPr/>
          <p:nvPr/>
        </p:nvSpPr>
        <p:spPr bwMode="auto">
          <a:xfrm>
            <a:off x="3737113" y="4969565"/>
            <a:ext cx="1878496" cy="1313604"/>
          </a:xfrm>
          <a:prstGeom prst="ellipse">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8571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27C1B-8C1D-4FEB-A2DA-CBAF26B7EDCD}"/>
              </a:ext>
            </a:extLst>
          </p:cNvPr>
          <p:cNvSpPr>
            <a:spLocks noGrp="1"/>
          </p:cNvSpPr>
          <p:nvPr>
            <p:ph type="body" sz="quarter" idx="10"/>
          </p:nvPr>
        </p:nvSpPr>
        <p:spPr/>
        <p:txBody>
          <a:bodyPr/>
          <a:lstStyle/>
          <a:p>
            <a:r>
              <a:rPr lang="en-US" dirty="0"/>
              <a:t>People are the most important aspect in a project/organization.</a:t>
            </a:r>
          </a:p>
          <a:p>
            <a:pPr lvl="1"/>
            <a:r>
              <a:rPr lang="en-US" dirty="0"/>
              <a:t>Think of the Agile Manifesto</a:t>
            </a:r>
            <a:r>
              <a:rPr lang="bg-BG" dirty="0"/>
              <a:t>/</a:t>
            </a:r>
            <a:r>
              <a:rPr lang="en-US" dirty="0"/>
              <a:t>Principles.</a:t>
            </a:r>
          </a:p>
          <a:p>
            <a:r>
              <a:rPr lang="en-US" dirty="0"/>
              <a:t>So what practices are out there to help us define the morale?  </a:t>
            </a:r>
          </a:p>
        </p:txBody>
      </p:sp>
      <p:sp>
        <p:nvSpPr>
          <p:cNvPr id="3" name="Title 2">
            <a:extLst>
              <a:ext uri="{FF2B5EF4-FFF2-40B4-BE49-F238E27FC236}">
                <a16:creationId xmlns:a16="http://schemas.microsoft.com/office/drawing/2014/main" id="{2855B482-E549-4DF3-8664-6C5962910BF0}"/>
              </a:ext>
            </a:extLst>
          </p:cNvPr>
          <p:cNvSpPr>
            <a:spLocks noGrp="1"/>
          </p:cNvSpPr>
          <p:nvPr>
            <p:ph type="title"/>
          </p:nvPr>
        </p:nvSpPr>
        <p:spPr/>
        <p:txBody>
          <a:bodyPr/>
          <a:lstStyle/>
          <a:p>
            <a:r>
              <a:rPr lang="en-US" dirty="0"/>
              <a:t>Team Morale</a:t>
            </a:r>
          </a:p>
        </p:txBody>
      </p:sp>
      <p:sp>
        <p:nvSpPr>
          <p:cNvPr id="4" name="Slide Number Placeholder 3">
            <a:extLst>
              <a:ext uri="{FF2B5EF4-FFF2-40B4-BE49-F238E27FC236}">
                <a16:creationId xmlns:a16="http://schemas.microsoft.com/office/drawing/2014/main" id="{824E505A-B0D1-4872-AE16-F8D4C10FD1F1}"/>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14</a:t>
            </a:fld>
            <a:endParaRPr lang="en-US" dirty="0"/>
          </a:p>
        </p:txBody>
      </p:sp>
      <p:pic>
        <p:nvPicPr>
          <p:cNvPr id="5" name="Picture 4">
            <a:extLst>
              <a:ext uri="{FF2B5EF4-FFF2-40B4-BE49-F238E27FC236}">
                <a16:creationId xmlns:a16="http://schemas.microsoft.com/office/drawing/2014/main" id="{1649B75F-F0D5-4F52-9158-F60468DE37B3}"/>
              </a:ext>
            </a:extLst>
          </p:cNvPr>
          <p:cNvPicPr>
            <a:picLocks noChangeAspect="1"/>
          </p:cNvPicPr>
          <p:nvPr/>
        </p:nvPicPr>
        <p:blipFill>
          <a:blip r:embed="rId2"/>
          <a:stretch>
            <a:fillRect/>
          </a:stretch>
        </p:blipFill>
        <p:spPr>
          <a:xfrm>
            <a:off x="2858982" y="3256722"/>
            <a:ext cx="6038850" cy="3500528"/>
          </a:xfrm>
          <a:prstGeom prst="rect">
            <a:avLst/>
          </a:prstGeom>
        </p:spPr>
      </p:pic>
    </p:spTree>
    <p:extLst>
      <p:ext uri="{BB962C8B-B14F-4D97-AF65-F5344CB8AC3E}">
        <p14:creationId xmlns:p14="http://schemas.microsoft.com/office/powerpoint/2010/main" val="148839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462341-56D5-4E72-9728-C6E1C2BF79F9}"/>
              </a:ext>
            </a:extLst>
          </p:cNvPr>
          <p:cNvPicPr>
            <a:picLocks noChangeAspect="1"/>
          </p:cNvPicPr>
          <p:nvPr/>
        </p:nvPicPr>
        <p:blipFill>
          <a:blip r:embed="rId2"/>
          <a:stretch>
            <a:fillRect/>
          </a:stretch>
        </p:blipFill>
        <p:spPr>
          <a:xfrm>
            <a:off x="0" y="1063487"/>
            <a:ext cx="12192000" cy="5794513"/>
          </a:xfrm>
          <a:prstGeom prst="rect">
            <a:avLst/>
          </a:prstGeom>
        </p:spPr>
      </p:pic>
      <p:sp>
        <p:nvSpPr>
          <p:cNvPr id="3" name="Title 2">
            <a:extLst>
              <a:ext uri="{FF2B5EF4-FFF2-40B4-BE49-F238E27FC236}">
                <a16:creationId xmlns:a16="http://schemas.microsoft.com/office/drawing/2014/main" id="{5A850867-E411-435F-BB70-030C3B76372D}"/>
              </a:ext>
            </a:extLst>
          </p:cNvPr>
          <p:cNvSpPr>
            <a:spLocks noGrp="1"/>
          </p:cNvSpPr>
          <p:nvPr>
            <p:ph type="title"/>
          </p:nvPr>
        </p:nvSpPr>
        <p:spPr/>
        <p:txBody>
          <a:bodyPr/>
          <a:lstStyle/>
          <a:p>
            <a:r>
              <a:rPr lang="en-US" dirty="0"/>
              <a:t>Team Morale</a:t>
            </a:r>
          </a:p>
        </p:txBody>
      </p:sp>
      <p:sp>
        <p:nvSpPr>
          <p:cNvPr id="4" name="Slide Number Placeholder 3">
            <a:extLst>
              <a:ext uri="{FF2B5EF4-FFF2-40B4-BE49-F238E27FC236}">
                <a16:creationId xmlns:a16="http://schemas.microsoft.com/office/drawing/2014/main" id="{3289B7E5-41B7-42A0-9AFB-18ECB7B4E4A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15</a:t>
            </a:fld>
            <a:endParaRPr lang="en-US" dirty="0"/>
          </a:p>
        </p:txBody>
      </p:sp>
    </p:spTree>
    <p:extLst>
      <p:ext uri="{BB962C8B-B14F-4D97-AF65-F5344CB8AC3E}">
        <p14:creationId xmlns:p14="http://schemas.microsoft.com/office/powerpoint/2010/main" val="20577694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1D99B-B792-4FC6-ACD3-4A4FBDB35A53}"/>
              </a:ext>
            </a:extLst>
          </p:cNvPr>
          <p:cNvPicPr>
            <a:picLocks noChangeAspect="1"/>
          </p:cNvPicPr>
          <p:nvPr/>
        </p:nvPicPr>
        <p:blipFill>
          <a:blip r:embed="rId2"/>
          <a:stretch>
            <a:fillRect/>
          </a:stretch>
        </p:blipFill>
        <p:spPr>
          <a:xfrm>
            <a:off x="7267719" y="1196124"/>
            <a:ext cx="4733879" cy="2581601"/>
          </a:xfrm>
          <a:prstGeom prst="rect">
            <a:avLst/>
          </a:prstGeom>
        </p:spPr>
      </p:pic>
      <p:sp>
        <p:nvSpPr>
          <p:cNvPr id="2" name="Text Placeholder 1">
            <a:extLst>
              <a:ext uri="{FF2B5EF4-FFF2-40B4-BE49-F238E27FC236}">
                <a16:creationId xmlns:a16="http://schemas.microsoft.com/office/drawing/2014/main" id="{AA36BD21-7E0B-43D5-A1A1-8055FB5DF9D9}"/>
              </a:ext>
            </a:extLst>
          </p:cNvPr>
          <p:cNvSpPr>
            <a:spLocks noGrp="1"/>
          </p:cNvSpPr>
          <p:nvPr>
            <p:ph type="body" sz="quarter" idx="10"/>
          </p:nvPr>
        </p:nvSpPr>
        <p:spPr>
          <a:xfrm>
            <a:off x="190401" y="1196124"/>
            <a:ext cx="11528847" cy="5561125"/>
          </a:xfrm>
        </p:spPr>
        <p:txBody>
          <a:bodyPr>
            <a:normAutofit fontScale="92500" lnSpcReduction="10000"/>
          </a:bodyPr>
          <a:lstStyle/>
          <a:p>
            <a:r>
              <a:rPr lang="en-US" dirty="0"/>
              <a:t>Used by most companies. </a:t>
            </a:r>
          </a:p>
          <a:p>
            <a:r>
              <a:rPr lang="en-US" dirty="0"/>
              <a:t>Short questions.</a:t>
            </a:r>
          </a:p>
          <a:p>
            <a:pPr lvl="1"/>
            <a:r>
              <a:rPr lang="en-US" i="1" dirty="0"/>
              <a:t>I feel fit and strong in my team</a:t>
            </a:r>
          </a:p>
          <a:p>
            <a:pPr lvl="1"/>
            <a:r>
              <a:rPr lang="en-US" i="1" dirty="0"/>
              <a:t>I am proud of the work that I do for my team</a:t>
            </a:r>
          </a:p>
          <a:p>
            <a:pPr lvl="1"/>
            <a:r>
              <a:rPr lang="en-US" i="1" dirty="0"/>
              <a:t>I am enthusiastic about the work that I do for my team</a:t>
            </a:r>
          </a:p>
          <a:p>
            <a:pPr lvl="1"/>
            <a:r>
              <a:rPr lang="en-US" i="1" dirty="0"/>
              <a:t>I find the work that I do for my team of meaning and purpose</a:t>
            </a:r>
          </a:p>
          <a:p>
            <a:r>
              <a:rPr lang="en-US" dirty="0"/>
              <a:t>It gives an overview for the higher management if all team members are engaged.</a:t>
            </a:r>
          </a:p>
          <a:p>
            <a:r>
              <a:rPr lang="en-US" sz="3400" dirty="0"/>
              <a:t>Centrally executed, usually once a year.  </a:t>
            </a:r>
          </a:p>
          <a:p>
            <a:pPr marL="0" indent="0">
              <a:buNone/>
            </a:pPr>
            <a:endParaRPr lang="en-US" dirty="0"/>
          </a:p>
          <a:p>
            <a:pPr marL="0" indent="0">
              <a:buNone/>
            </a:pPr>
            <a:endParaRPr lang="en-US" dirty="0"/>
          </a:p>
          <a:p>
            <a:pPr lvl="1"/>
            <a:endParaRPr lang="en-US" dirty="0"/>
          </a:p>
        </p:txBody>
      </p:sp>
      <p:sp>
        <p:nvSpPr>
          <p:cNvPr id="3" name="Title 2">
            <a:extLst>
              <a:ext uri="{FF2B5EF4-FFF2-40B4-BE49-F238E27FC236}">
                <a16:creationId xmlns:a16="http://schemas.microsoft.com/office/drawing/2014/main" id="{113ED11D-64F6-474D-9F0E-A81AEF7AE9BD}"/>
              </a:ext>
            </a:extLst>
          </p:cNvPr>
          <p:cNvSpPr>
            <a:spLocks noGrp="1"/>
          </p:cNvSpPr>
          <p:nvPr>
            <p:ph type="title"/>
          </p:nvPr>
        </p:nvSpPr>
        <p:spPr/>
        <p:txBody>
          <a:bodyPr/>
          <a:lstStyle/>
          <a:p>
            <a:r>
              <a:rPr lang="en-US" dirty="0"/>
              <a:t>Pulse survey</a:t>
            </a:r>
          </a:p>
        </p:txBody>
      </p:sp>
      <p:sp>
        <p:nvSpPr>
          <p:cNvPr id="4" name="Slide Number Placeholder 3">
            <a:extLst>
              <a:ext uri="{FF2B5EF4-FFF2-40B4-BE49-F238E27FC236}">
                <a16:creationId xmlns:a16="http://schemas.microsoft.com/office/drawing/2014/main" id="{5E32F17C-EEAB-417F-9221-5B4FE0F02AE5}"/>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1912757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627F3-9876-4B6A-89F8-45C8AF0B62FA}"/>
              </a:ext>
            </a:extLst>
          </p:cNvPr>
          <p:cNvPicPr>
            <a:picLocks noChangeAspect="1"/>
          </p:cNvPicPr>
          <p:nvPr/>
        </p:nvPicPr>
        <p:blipFill>
          <a:blip r:embed="rId2"/>
          <a:stretch>
            <a:fillRect/>
          </a:stretch>
        </p:blipFill>
        <p:spPr>
          <a:xfrm>
            <a:off x="3957362" y="4142156"/>
            <a:ext cx="4277275" cy="2563885"/>
          </a:xfrm>
          <a:prstGeom prst="rect">
            <a:avLst/>
          </a:prstGeom>
        </p:spPr>
      </p:pic>
      <p:sp>
        <p:nvSpPr>
          <p:cNvPr id="2" name="Text Placeholder 1">
            <a:extLst>
              <a:ext uri="{FF2B5EF4-FFF2-40B4-BE49-F238E27FC236}">
                <a16:creationId xmlns:a16="http://schemas.microsoft.com/office/drawing/2014/main" id="{8B4B8D7A-A452-453C-9BEF-F44154108A9C}"/>
              </a:ext>
            </a:extLst>
          </p:cNvPr>
          <p:cNvSpPr>
            <a:spLocks noGrp="1"/>
          </p:cNvSpPr>
          <p:nvPr>
            <p:ph type="body" sz="quarter" idx="10"/>
          </p:nvPr>
        </p:nvSpPr>
        <p:spPr>
          <a:xfrm>
            <a:off x="190401" y="1196125"/>
            <a:ext cx="12001599" cy="3021312"/>
          </a:xfrm>
        </p:spPr>
        <p:txBody>
          <a:bodyPr>
            <a:normAutofit fontScale="92500" lnSpcReduction="10000"/>
          </a:bodyPr>
          <a:lstStyle/>
          <a:p>
            <a:r>
              <a:rPr lang="en-US" sz="3600" dirty="0"/>
              <a:t>Measure</a:t>
            </a:r>
            <a:r>
              <a:rPr lang="en-US" dirty="0"/>
              <a:t> effective. </a:t>
            </a:r>
          </a:p>
          <a:p>
            <a:r>
              <a:rPr lang="en-US" dirty="0"/>
              <a:t>Good to have an overall chart which shows development (or devolving) of the</a:t>
            </a:r>
            <a:r>
              <a:rPr lang="bg-BG" dirty="0"/>
              <a:t> </a:t>
            </a:r>
            <a:r>
              <a:rPr lang="en-US" dirty="0"/>
              <a:t>team moral. </a:t>
            </a:r>
          </a:p>
          <a:p>
            <a:r>
              <a:rPr lang="en-US" dirty="0"/>
              <a:t>Don’t overdo it! </a:t>
            </a:r>
          </a:p>
          <a:p>
            <a:r>
              <a:rPr lang="en-US" dirty="0"/>
              <a:t>There are many other creative ways, games, or technologies to help us. </a:t>
            </a:r>
          </a:p>
        </p:txBody>
      </p:sp>
      <p:sp>
        <p:nvSpPr>
          <p:cNvPr id="3" name="Title 2">
            <a:extLst>
              <a:ext uri="{FF2B5EF4-FFF2-40B4-BE49-F238E27FC236}">
                <a16:creationId xmlns:a16="http://schemas.microsoft.com/office/drawing/2014/main" id="{CE95B035-D5F9-4520-AD4C-6F596516CBB4}"/>
              </a:ext>
            </a:extLst>
          </p:cNvPr>
          <p:cNvSpPr>
            <a:spLocks noGrp="1"/>
          </p:cNvSpPr>
          <p:nvPr>
            <p:ph type="title"/>
          </p:nvPr>
        </p:nvSpPr>
        <p:spPr/>
        <p:txBody>
          <a:bodyPr/>
          <a:lstStyle/>
          <a:p>
            <a:r>
              <a:rPr lang="en-US" dirty="0"/>
              <a:t>Team Morale</a:t>
            </a:r>
          </a:p>
        </p:txBody>
      </p:sp>
      <p:sp>
        <p:nvSpPr>
          <p:cNvPr id="4" name="Slide Number Placeholder 3">
            <a:extLst>
              <a:ext uri="{FF2B5EF4-FFF2-40B4-BE49-F238E27FC236}">
                <a16:creationId xmlns:a16="http://schemas.microsoft.com/office/drawing/2014/main" id="{56A6D60E-F72E-44AE-BED1-D5B24213EFF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17</a:t>
            </a:fld>
            <a:endParaRPr lang="en-US" dirty="0"/>
          </a:p>
        </p:txBody>
      </p:sp>
    </p:spTree>
    <p:extLst>
      <p:ext uri="{BB962C8B-B14F-4D97-AF65-F5344CB8AC3E}">
        <p14:creationId xmlns:p14="http://schemas.microsoft.com/office/powerpoint/2010/main" val="28478418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лавие 5">
            <a:extLst>
              <a:ext uri="{FF2B5EF4-FFF2-40B4-BE49-F238E27FC236}">
                <a16:creationId xmlns:a16="http://schemas.microsoft.com/office/drawing/2014/main" id="{8C1D9251-DE82-4EDB-B9D6-99BA03CC5125}"/>
              </a:ext>
            </a:extLst>
          </p:cNvPr>
          <p:cNvSpPr>
            <a:spLocks noGrp="1"/>
          </p:cNvSpPr>
          <p:nvPr>
            <p:ph type="subTitle" sz="quarter" idx="11"/>
          </p:nvPr>
        </p:nvSpPr>
        <p:spPr/>
        <p:txBody>
          <a:bodyPr/>
          <a:lstStyle/>
          <a:p>
            <a:endParaRPr lang="en-US"/>
          </a:p>
        </p:txBody>
      </p:sp>
      <p:sp>
        <p:nvSpPr>
          <p:cNvPr id="5" name="Заглавие 4">
            <a:extLst>
              <a:ext uri="{FF2B5EF4-FFF2-40B4-BE49-F238E27FC236}">
                <a16:creationId xmlns:a16="http://schemas.microsoft.com/office/drawing/2014/main" id="{E31A3014-D1DF-4233-96D3-A68C74073B77}"/>
              </a:ext>
            </a:extLst>
          </p:cNvPr>
          <p:cNvSpPr>
            <a:spLocks noGrp="1"/>
          </p:cNvSpPr>
          <p:nvPr>
            <p:ph type="title" sz="quarter" idx="10"/>
          </p:nvPr>
        </p:nvSpPr>
        <p:spPr/>
        <p:txBody>
          <a:bodyPr/>
          <a:lstStyle/>
          <a:p>
            <a:r>
              <a:rPr lang="en-US" sz="5400" dirty="0"/>
              <a:t>Measurements in Agile</a:t>
            </a:r>
            <a:endParaRPr lang="en-US" dirty="0"/>
          </a:p>
        </p:txBody>
      </p:sp>
      <p:sp>
        <p:nvSpPr>
          <p:cNvPr id="2" name="Контейнер за номер на слайда 1">
            <a:extLst>
              <a:ext uri="{FF2B5EF4-FFF2-40B4-BE49-F238E27FC236}">
                <a16:creationId xmlns:a16="http://schemas.microsoft.com/office/drawing/2014/main" id="{F1509E43-6172-429A-ADA2-B58A17127B84}"/>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18</a:t>
            </a:fld>
            <a:endParaRPr lang="en-US" noProof="0"/>
          </a:p>
        </p:txBody>
      </p:sp>
      <p:pic>
        <p:nvPicPr>
          <p:cNvPr id="6146" name="Picture 2" descr="Measurement, planning, progress, release, sprint planning icon - Download  on Iconfinder">
            <a:extLst>
              <a:ext uri="{FF2B5EF4-FFF2-40B4-BE49-F238E27FC236}">
                <a16:creationId xmlns:a16="http://schemas.microsoft.com/office/drawing/2014/main" id="{8F97AE1E-3C83-4591-AA73-67B367F9C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773" y="1385091"/>
            <a:ext cx="2256453" cy="225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715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48CA-71BC-4AA0-B7FD-9BF8195C984E}"/>
              </a:ext>
            </a:extLst>
          </p:cNvPr>
          <p:cNvSpPr>
            <a:spLocks noGrp="1"/>
          </p:cNvSpPr>
          <p:nvPr>
            <p:ph type="title"/>
          </p:nvPr>
        </p:nvSpPr>
        <p:spPr/>
        <p:txBody>
          <a:bodyPr/>
          <a:lstStyle/>
          <a:p>
            <a:r>
              <a:rPr lang="en-US" dirty="0"/>
              <a:t>Measuring Quality in Agile</a:t>
            </a:r>
          </a:p>
        </p:txBody>
      </p:sp>
      <p:sp>
        <p:nvSpPr>
          <p:cNvPr id="4" name="Slide Number Placeholder 3">
            <a:extLst>
              <a:ext uri="{FF2B5EF4-FFF2-40B4-BE49-F238E27FC236}">
                <a16:creationId xmlns:a16="http://schemas.microsoft.com/office/drawing/2014/main" id="{FC7F7AA3-DDE6-4D4A-A3B9-96CD501DEE0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19</a:t>
            </a:fld>
            <a:endParaRPr lang="en-US" dirty="0"/>
          </a:p>
        </p:txBody>
      </p:sp>
      <p:pic>
        <p:nvPicPr>
          <p:cNvPr id="5" name="Picture 4">
            <a:extLst>
              <a:ext uri="{FF2B5EF4-FFF2-40B4-BE49-F238E27FC236}">
                <a16:creationId xmlns:a16="http://schemas.microsoft.com/office/drawing/2014/main" id="{9BE55D84-1A27-4BB1-BB01-99F2FECFDF56}"/>
              </a:ext>
            </a:extLst>
          </p:cNvPr>
          <p:cNvPicPr>
            <a:picLocks noChangeAspect="1"/>
          </p:cNvPicPr>
          <p:nvPr/>
        </p:nvPicPr>
        <p:blipFill>
          <a:blip r:embed="rId2"/>
          <a:stretch>
            <a:fillRect/>
          </a:stretch>
        </p:blipFill>
        <p:spPr>
          <a:xfrm>
            <a:off x="752151" y="1307526"/>
            <a:ext cx="9753509" cy="4975643"/>
          </a:xfrm>
          <a:prstGeom prst="rect">
            <a:avLst/>
          </a:prstGeom>
        </p:spPr>
      </p:pic>
      <p:sp>
        <p:nvSpPr>
          <p:cNvPr id="6" name="Oval 5">
            <a:extLst>
              <a:ext uri="{FF2B5EF4-FFF2-40B4-BE49-F238E27FC236}">
                <a16:creationId xmlns:a16="http://schemas.microsoft.com/office/drawing/2014/main" id="{FC2874C0-868C-4F81-8BA7-4E4B6DDE934D}"/>
              </a:ext>
            </a:extLst>
          </p:cNvPr>
          <p:cNvSpPr/>
          <p:nvPr/>
        </p:nvSpPr>
        <p:spPr bwMode="auto">
          <a:xfrm>
            <a:off x="6967330" y="5026576"/>
            <a:ext cx="1878496" cy="1313604"/>
          </a:xfrm>
          <a:prstGeom prst="ellipse">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40624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6766" y="1371604"/>
            <a:ext cx="8629182" cy="5059013"/>
          </a:xfrm>
        </p:spPr>
        <p:txBody>
          <a:bodyPr>
            <a:noAutofit/>
          </a:bodyPr>
          <a:lstStyle/>
          <a:p>
            <a:pPr marL="446088" indent="-446088">
              <a:lnSpc>
                <a:spcPts val="4000"/>
              </a:lnSpc>
              <a:spcBef>
                <a:spcPts val="0"/>
              </a:spcBef>
              <a:spcAft>
                <a:spcPts val="0"/>
              </a:spcAft>
              <a:buFontTx/>
              <a:buAutoNum type="arabicPeriod"/>
            </a:pPr>
            <a:r>
              <a:rPr lang="en-US" sz="2400" dirty="0"/>
              <a:t>Team Velocity – recapture.</a:t>
            </a:r>
          </a:p>
          <a:p>
            <a:pPr marL="446088" indent="-446088">
              <a:lnSpc>
                <a:spcPts val="4000"/>
              </a:lnSpc>
              <a:spcBef>
                <a:spcPts val="0"/>
              </a:spcBef>
              <a:spcAft>
                <a:spcPts val="0"/>
              </a:spcAft>
              <a:buFontTx/>
              <a:buAutoNum type="arabicPeriod"/>
            </a:pPr>
            <a:r>
              <a:rPr lang="en-US" sz="2400" dirty="0"/>
              <a:t>Other measurements for productivity in Agile. </a:t>
            </a:r>
          </a:p>
          <a:p>
            <a:pPr marL="446088" indent="-446088">
              <a:lnSpc>
                <a:spcPts val="4000"/>
              </a:lnSpc>
              <a:spcBef>
                <a:spcPts val="0"/>
              </a:spcBef>
              <a:spcAft>
                <a:spcPts val="0"/>
              </a:spcAft>
              <a:buFontTx/>
              <a:buAutoNum type="arabicPeriod"/>
            </a:pPr>
            <a:r>
              <a:rPr lang="en-US" sz="2400" dirty="0"/>
              <a:t>Team Moral in Agile. </a:t>
            </a:r>
            <a:endParaRPr lang="en-US" sz="2200" dirty="0"/>
          </a:p>
          <a:p>
            <a:pPr marL="933139" lvl="1" indent="-457200">
              <a:lnSpc>
                <a:spcPct val="100000"/>
              </a:lnSpc>
              <a:spcBef>
                <a:spcPts val="0"/>
              </a:spcBef>
              <a:spcAft>
                <a:spcPts val="0"/>
              </a:spcAft>
            </a:pPr>
            <a:r>
              <a:rPr lang="en-US" sz="2200" dirty="0"/>
              <a:t>Priorities based on Client’s needs. </a:t>
            </a:r>
          </a:p>
          <a:p>
            <a:pPr marL="933139" lvl="1" indent="-457200">
              <a:lnSpc>
                <a:spcPct val="100000"/>
              </a:lnSpc>
              <a:spcBef>
                <a:spcPts val="0"/>
              </a:spcBef>
              <a:spcAft>
                <a:spcPts val="0"/>
              </a:spcAft>
            </a:pPr>
            <a:r>
              <a:rPr lang="en-US" sz="2200" dirty="0"/>
              <a:t>Defining the right size. </a:t>
            </a:r>
          </a:p>
          <a:p>
            <a:pPr marL="446088" indent="-446088">
              <a:lnSpc>
                <a:spcPts val="4000"/>
              </a:lnSpc>
              <a:spcBef>
                <a:spcPts val="0"/>
              </a:spcBef>
              <a:spcAft>
                <a:spcPts val="0"/>
              </a:spcAft>
              <a:buFontTx/>
              <a:buAutoNum type="arabicPeriod"/>
            </a:pPr>
            <a:r>
              <a:rPr lang="en-US" sz="2400" dirty="0"/>
              <a:t>Measurements in Agile.</a:t>
            </a:r>
          </a:p>
          <a:p>
            <a:pPr marL="933139" lvl="1" indent="-457200">
              <a:lnSpc>
                <a:spcPct val="100000"/>
              </a:lnSpc>
              <a:spcBef>
                <a:spcPts val="0"/>
              </a:spcBef>
              <a:spcAft>
                <a:spcPts val="0"/>
              </a:spcAft>
            </a:pPr>
            <a:r>
              <a:rPr lang="en-US" sz="2200" dirty="0"/>
              <a:t>Velocity.</a:t>
            </a:r>
          </a:p>
          <a:p>
            <a:pPr marL="933139" lvl="1" indent="-457200">
              <a:lnSpc>
                <a:spcPct val="100000"/>
              </a:lnSpc>
              <a:spcBef>
                <a:spcPts val="0"/>
              </a:spcBef>
              <a:spcAft>
                <a:spcPts val="0"/>
              </a:spcAft>
            </a:pPr>
            <a:r>
              <a:rPr lang="en-US" sz="2200" dirty="0"/>
              <a:t>Team Morale.</a:t>
            </a:r>
          </a:p>
          <a:p>
            <a:pPr marL="933139" lvl="1" indent="-457200">
              <a:lnSpc>
                <a:spcPct val="100000"/>
              </a:lnSpc>
              <a:spcBef>
                <a:spcPts val="0"/>
              </a:spcBef>
              <a:spcAft>
                <a:spcPts val="0"/>
              </a:spcAft>
            </a:pPr>
            <a:r>
              <a:rPr lang="en-US" sz="2200" dirty="0"/>
              <a:t>Quality.</a:t>
            </a:r>
          </a:p>
          <a:p>
            <a:pPr marL="933139" lvl="1" indent="-457200">
              <a:lnSpc>
                <a:spcPct val="100000"/>
              </a:lnSpc>
              <a:spcBef>
                <a:spcPts val="0"/>
              </a:spcBef>
              <a:spcAft>
                <a:spcPts val="0"/>
              </a:spcAft>
            </a:pPr>
            <a:r>
              <a:rPr lang="en-US" sz="2200" dirty="0"/>
              <a:t>Customer Satisfaction.</a:t>
            </a:r>
            <a:r>
              <a:rPr lang="en-US" sz="2400" dirty="0"/>
              <a:t> </a:t>
            </a:r>
          </a:p>
          <a:p>
            <a:pPr marL="457200" indent="-457200">
              <a:lnSpc>
                <a:spcPct val="100000"/>
              </a:lnSpc>
              <a:spcBef>
                <a:spcPts val="0"/>
              </a:spcBef>
              <a:spcAft>
                <a:spcPts val="0"/>
              </a:spcAft>
              <a:buFont typeface="+mj-lt"/>
              <a:buAutoNum type="arabicPeriod"/>
            </a:pPr>
            <a:r>
              <a:rPr lang="en-US" sz="2600" dirty="0"/>
              <a:t>Tools to use at Agile. </a:t>
            </a:r>
          </a:p>
          <a:p>
            <a:pPr marL="446088" indent="-446088">
              <a:lnSpc>
                <a:spcPts val="4000"/>
              </a:lnSpc>
              <a:spcBef>
                <a:spcPts val="0"/>
              </a:spcBef>
              <a:spcAft>
                <a:spcPts val="0"/>
              </a:spcAft>
              <a:buFontTx/>
              <a:buAutoNum type="arabicPeriod"/>
            </a:pPr>
            <a:endParaRPr lang="en-US" sz="1800" dirty="0"/>
          </a:p>
        </p:txBody>
      </p:sp>
      <p:sp>
        <p:nvSpPr>
          <p:cNvPr id="2" name="Slide Number Placeholder 1"/>
          <p:cNvSpPr>
            <a:spLocks noGrp="1"/>
          </p:cNvSpPr>
          <p:nvPr>
            <p:ph type="sldNum" sz="quarter" idx="16"/>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441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441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44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4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3461D-F76C-4E18-80A7-05B6EBC82B54}"/>
              </a:ext>
            </a:extLst>
          </p:cNvPr>
          <p:cNvSpPr>
            <a:spLocks noGrp="1"/>
          </p:cNvSpPr>
          <p:nvPr>
            <p:ph type="body" sz="quarter" idx="10"/>
          </p:nvPr>
        </p:nvSpPr>
        <p:spPr/>
        <p:txBody>
          <a:bodyPr/>
          <a:lstStyle/>
          <a:p>
            <a:r>
              <a:rPr lang="en-US" dirty="0"/>
              <a:t>There are three main types of agile metrics:</a:t>
            </a:r>
          </a:p>
          <a:p>
            <a:pPr lvl="1"/>
            <a:r>
              <a:rPr lang="en-US" sz="3000" b="1" dirty="0">
                <a:solidFill>
                  <a:srgbClr val="F2A40D"/>
                </a:solidFill>
              </a:rPr>
              <a:t>Scrum metrics</a:t>
            </a:r>
            <a:r>
              <a:rPr lang="en-US" sz="3000" dirty="0"/>
              <a:t>. The most commonly used metrics in software </a:t>
            </a:r>
            <a:r>
              <a:rPr lang="bg-BG" sz="3000" dirty="0"/>
              <a:t>           </a:t>
            </a:r>
            <a:r>
              <a:rPr lang="en-US" sz="3000" dirty="0"/>
              <a:t>development.</a:t>
            </a:r>
          </a:p>
          <a:p>
            <a:pPr lvl="1"/>
            <a:r>
              <a:rPr lang="en-US" sz="3000" b="1" dirty="0">
                <a:solidFill>
                  <a:srgbClr val="F2A40D"/>
                </a:solidFill>
              </a:rPr>
              <a:t>Kanban</a:t>
            </a:r>
            <a:r>
              <a:rPr lang="en-US" sz="3000" b="1" dirty="0"/>
              <a:t> </a:t>
            </a:r>
            <a:r>
              <a:rPr lang="en-US" sz="3000" b="1" dirty="0">
                <a:solidFill>
                  <a:srgbClr val="F2A40D"/>
                </a:solidFill>
              </a:rPr>
              <a:t>metrics</a:t>
            </a:r>
            <a:r>
              <a:rPr lang="en-US" sz="3000" dirty="0"/>
              <a:t>. An agile software / none software development </a:t>
            </a:r>
            <a:r>
              <a:rPr lang="bg-BG" sz="3000" dirty="0"/>
              <a:t>      </a:t>
            </a:r>
            <a:r>
              <a:rPr lang="en-US" sz="3000" dirty="0"/>
              <a:t>framework similar to the scrum methodology.</a:t>
            </a:r>
          </a:p>
          <a:p>
            <a:pPr lvl="1"/>
            <a:r>
              <a:rPr lang="en-US" sz="3000" b="1" dirty="0">
                <a:solidFill>
                  <a:srgbClr val="F2A40D"/>
                </a:solidFill>
              </a:rPr>
              <a:t>Lean</a:t>
            </a:r>
            <a:r>
              <a:rPr lang="en-US" sz="3000" b="1" dirty="0"/>
              <a:t> </a:t>
            </a:r>
            <a:r>
              <a:rPr lang="en-US" sz="3000" b="1" dirty="0">
                <a:solidFill>
                  <a:srgbClr val="F2A40D"/>
                </a:solidFill>
              </a:rPr>
              <a:t>metrics</a:t>
            </a:r>
            <a:r>
              <a:rPr lang="en-US" sz="3000" dirty="0"/>
              <a:t>. Metrics used to streamline the </a:t>
            </a:r>
            <a:r>
              <a:rPr lang="en-US" sz="3000" dirty="0">
                <a:hlinkClick r:id="rId2">
                  <a:extLst>
                    <a:ext uri="{A12FA001-AC4F-418D-AE19-62706E023703}">
                      <ahyp:hlinkClr xmlns:ahyp="http://schemas.microsoft.com/office/drawing/2018/hyperlinkcolor" val="tx"/>
                    </a:ext>
                  </a:extLst>
                </a:hlinkClick>
              </a:rPr>
              <a:t>manufacturing</a:t>
            </a:r>
            <a:r>
              <a:rPr lang="en-US" sz="3000" dirty="0"/>
              <a:t> of </a:t>
            </a:r>
            <a:r>
              <a:rPr lang="bg-BG" sz="3000" dirty="0"/>
              <a:t>        </a:t>
            </a:r>
            <a:r>
              <a:rPr lang="en-US" sz="3000" dirty="0"/>
              <a:t>physical products, from which both Kanban and scrum originate. </a:t>
            </a:r>
          </a:p>
          <a:p>
            <a:endParaRPr lang="en-US" dirty="0"/>
          </a:p>
        </p:txBody>
      </p:sp>
      <p:sp>
        <p:nvSpPr>
          <p:cNvPr id="3" name="Title 2">
            <a:extLst>
              <a:ext uri="{FF2B5EF4-FFF2-40B4-BE49-F238E27FC236}">
                <a16:creationId xmlns:a16="http://schemas.microsoft.com/office/drawing/2014/main" id="{04A983CD-6A2E-4D2C-897B-042889B05690}"/>
              </a:ext>
            </a:extLst>
          </p:cNvPr>
          <p:cNvSpPr>
            <a:spLocks noGrp="1"/>
          </p:cNvSpPr>
          <p:nvPr>
            <p:ph type="title"/>
          </p:nvPr>
        </p:nvSpPr>
        <p:spPr/>
        <p:txBody>
          <a:bodyPr/>
          <a:lstStyle/>
          <a:p>
            <a:r>
              <a:rPr lang="en-US" dirty="0"/>
              <a:t>Measuring Quality in Agile</a:t>
            </a:r>
          </a:p>
        </p:txBody>
      </p:sp>
      <p:sp>
        <p:nvSpPr>
          <p:cNvPr id="4" name="Slide Number Placeholder 3">
            <a:extLst>
              <a:ext uri="{FF2B5EF4-FFF2-40B4-BE49-F238E27FC236}">
                <a16:creationId xmlns:a16="http://schemas.microsoft.com/office/drawing/2014/main" id="{8BE7BE1C-D489-43C6-8D3C-83C2E25F54D5}"/>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20</a:t>
            </a:fld>
            <a:endParaRPr lang="en-US" dirty="0"/>
          </a:p>
        </p:txBody>
      </p:sp>
    </p:spTree>
    <p:extLst>
      <p:ext uri="{BB962C8B-B14F-4D97-AF65-F5344CB8AC3E}">
        <p14:creationId xmlns:p14="http://schemas.microsoft.com/office/powerpoint/2010/main" val="1575119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6C854B-268C-4627-9BC8-24DC569AFE64}"/>
              </a:ext>
            </a:extLst>
          </p:cNvPr>
          <p:cNvSpPr>
            <a:spLocks noGrp="1"/>
          </p:cNvSpPr>
          <p:nvPr>
            <p:ph type="body" sz="quarter" idx="10"/>
          </p:nvPr>
        </p:nvSpPr>
        <p:spPr>
          <a:xfrm>
            <a:off x="190402" y="1196125"/>
            <a:ext cx="6656100" cy="5201066"/>
          </a:xfrm>
        </p:spPr>
        <p:txBody>
          <a:bodyPr>
            <a:noAutofit/>
          </a:bodyPr>
          <a:lstStyle/>
          <a:p>
            <a:r>
              <a:rPr lang="en-US" sz="3600" b="1" dirty="0"/>
              <a:t>Escaped Defects</a:t>
            </a:r>
          </a:p>
          <a:p>
            <a:pPr lvl="1"/>
            <a:r>
              <a:rPr lang="en-US" sz="2800" dirty="0"/>
              <a:t>Help’s identify the number of bugs in a  build or release after it enters production. </a:t>
            </a:r>
          </a:p>
          <a:p>
            <a:pPr lvl="1"/>
            <a:r>
              <a:rPr lang="en-US" sz="2800" dirty="0"/>
              <a:t>In manufacturing, the measurement      might focus on number of defects (Lean methodology). </a:t>
            </a:r>
          </a:p>
          <a:p>
            <a:pPr lvl="1"/>
            <a:r>
              <a:rPr lang="en-US" sz="2800" dirty="0"/>
              <a:t>It helps drive down the waste and focus on a better product. </a:t>
            </a:r>
          </a:p>
        </p:txBody>
      </p:sp>
      <p:sp>
        <p:nvSpPr>
          <p:cNvPr id="3" name="Title 2">
            <a:extLst>
              <a:ext uri="{FF2B5EF4-FFF2-40B4-BE49-F238E27FC236}">
                <a16:creationId xmlns:a16="http://schemas.microsoft.com/office/drawing/2014/main" id="{835DF762-0CE9-4EC2-8287-4DE1DA1071E7}"/>
              </a:ext>
            </a:extLst>
          </p:cNvPr>
          <p:cNvSpPr>
            <a:spLocks noGrp="1"/>
          </p:cNvSpPr>
          <p:nvPr>
            <p:ph type="title"/>
          </p:nvPr>
        </p:nvSpPr>
        <p:spPr/>
        <p:txBody>
          <a:bodyPr/>
          <a:lstStyle/>
          <a:p>
            <a:r>
              <a:rPr lang="en-US" dirty="0"/>
              <a:t>Measuring Quality in Agile</a:t>
            </a:r>
          </a:p>
        </p:txBody>
      </p:sp>
      <p:sp>
        <p:nvSpPr>
          <p:cNvPr id="4" name="Slide Number Placeholder 3">
            <a:extLst>
              <a:ext uri="{FF2B5EF4-FFF2-40B4-BE49-F238E27FC236}">
                <a16:creationId xmlns:a16="http://schemas.microsoft.com/office/drawing/2014/main" id="{FE4D7EF6-2BC1-459A-A192-6C4A7BAD815E}"/>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21</a:t>
            </a:fld>
            <a:endParaRPr lang="en-US" dirty="0"/>
          </a:p>
        </p:txBody>
      </p:sp>
      <p:pic>
        <p:nvPicPr>
          <p:cNvPr id="5" name="Picture 4">
            <a:extLst>
              <a:ext uri="{FF2B5EF4-FFF2-40B4-BE49-F238E27FC236}">
                <a16:creationId xmlns:a16="http://schemas.microsoft.com/office/drawing/2014/main" id="{0A18434A-F177-4C65-A56C-F8AECA3AFE8C}"/>
              </a:ext>
            </a:extLst>
          </p:cNvPr>
          <p:cNvPicPr>
            <a:picLocks noChangeAspect="1"/>
          </p:cNvPicPr>
          <p:nvPr/>
        </p:nvPicPr>
        <p:blipFill>
          <a:blip r:embed="rId2"/>
          <a:stretch>
            <a:fillRect/>
          </a:stretch>
        </p:blipFill>
        <p:spPr>
          <a:xfrm>
            <a:off x="6846502" y="2040686"/>
            <a:ext cx="5155096" cy="3511943"/>
          </a:xfrm>
          <a:prstGeom prst="rect">
            <a:avLst/>
          </a:prstGeom>
        </p:spPr>
      </p:pic>
    </p:spTree>
    <p:extLst>
      <p:ext uri="{BB962C8B-B14F-4D97-AF65-F5344CB8AC3E}">
        <p14:creationId xmlns:p14="http://schemas.microsoft.com/office/powerpoint/2010/main" val="8584086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C03EA-4C0A-466E-94CF-ADCC9873531B}"/>
              </a:ext>
            </a:extLst>
          </p:cNvPr>
          <p:cNvSpPr>
            <a:spLocks noGrp="1"/>
          </p:cNvSpPr>
          <p:nvPr>
            <p:ph type="body" sz="quarter" idx="10"/>
          </p:nvPr>
        </p:nvSpPr>
        <p:spPr/>
        <p:txBody>
          <a:bodyPr>
            <a:normAutofit/>
          </a:bodyPr>
          <a:lstStyle/>
          <a:p>
            <a:r>
              <a:rPr lang="en-US" sz="4000" b="1" dirty="0"/>
              <a:t>Failed Deployments</a:t>
            </a:r>
          </a:p>
          <a:p>
            <a:pPr lvl="1"/>
            <a:r>
              <a:rPr lang="en-US" sz="2800" dirty="0"/>
              <a:t>Failed deployments can shed light on how reliable and stable are the new deployments.</a:t>
            </a:r>
          </a:p>
          <a:p>
            <a:pPr lvl="1"/>
            <a:r>
              <a:rPr lang="en-US" sz="2800" dirty="0"/>
              <a:t>If the team is building working software at all. </a:t>
            </a:r>
          </a:p>
          <a:p>
            <a:pPr lvl="1"/>
            <a:r>
              <a:rPr lang="en-US" sz="2800" dirty="0"/>
              <a:t>Can use the failed deployments metrics to understand whether a given sprint or release is ready to go to production.</a:t>
            </a:r>
          </a:p>
          <a:p>
            <a:pPr lvl="1"/>
            <a:r>
              <a:rPr lang="en-US" sz="2800" dirty="0"/>
              <a:t>The number should be as close to “0” as possible. </a:t>
            </a:r>
          </a:p>
          <a:p>
            <a:pPr lvl="1"/>
            <a:r>
              <a:rPr lang="en-US" sz="2800" dirty="0"/>
              <a:t>It helps prevent major issues.  </a:t>
            </a:r>
          </a:p>
        </p:txBody>
      </p:sp>
      <p:sp>
        <p:nvSpPr>
          <p:cNvPr id="3" name="Title 2">
            <a:extLst>
              <a:ext uri="{FF2B5EF4-FFF2-40B4-BE49-F238E27FC236}">
                <a16:creationId xmlns:a16="http://schemas.microsoft.com/office/drawing/2014/main" id="{BA5B36E3-7683-45E4-8CB0-25DEFB665FAC}"/>
              </a:ext>
            </a:extLst>
          </p:cNvPr>
          <p:cNvSpPr>
            <a:spLocks noGrp="1"/>
          </p:cNvSpPr>
          <p:nvPr>
            <p:ph type="title"/>
          </p:nvPr>
        </p:nvSpPr>
        <p:spPr/>
        <p:txBody>
          <a:bodyPr/>
          <a:lstStyle/>
          <a:p>
            <a:r>
              <a:rPr lang="en-US" dirty="0"/>
              <a:t>Measuring Quality in Agile</a:t>
            </a:r>
          </a:p>
        </p:txBody>
      </p:sp>
      <p:sp>
        <p:nvSpPr>
          <p:cNvPr id="4" name="Slide Number Placeholder 3">
            <a:extLst>
              <a:ext uri="{FF2B5EF4-FFF2-40B4-BE49-F238E27FC236}">
                <a16:creationId xmlns:a16="http://schemas.microsoft.com/office/drawing/2014/main" id="{7B5FF2BF-A371-4CD7-8F64-36E89E8F0B2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22</a:t>
            </a:fld>
            <a:endParaRPr lang="en-US" dirty="0"/>
          </a:p>
        </p:txBody>
      </p:sp>
      <p:pic>
        <p:nvPicPr>
          <p:cNvPr id="5" name="Picture 4">
            <a:extLst>
              <a:ext uri="{FF2B5EF4-FFF2-40B4-BE49-F238E27FC236}">
                <a16:creationId xmlns:a16="http://schemas.microsoft.com/office/drawing/2014/main" id="{4BBFA812-F943-45F5-8EA7-9BFA86A7699B}"/>
              </a:ext>
            </a:extLst>
          </p:cNvPr>
          <p:cNvPicPr>
            <a:picLocks noChangeAspect="1"/>
          </p:cNvPicPr>
          <p:nvPr/>
        </p:nvPicPr>
        <p:blipFill>
          <a:blip r:embed="rId2"/>
          <a:stretch>
            <a:fillRect/>
          </a:stretch>
        </p:blipFill>
        <p:spPr>
          <a:xfrm>
            <a:off x="8460258" y="4183486"/>
            <a:ext cx="3320565" cy="2213710"/>
          </a:xfrm>
          <a:prstGeom prst="rect">
            <a:avLst/>
          </a:prstGeom>
        </p:spPr>
      </p:pic>
    </p:spTree>
    <p:extLst>
      <p:ext uri="{BB962C8B-B14F-4D97-AF65-F5344CB8AC3E}">
        <p14:creationId xmlns:p14="http://schemas.microsoft.com/office/powerpoint/2010/main" val="2230211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FCEA8-0C87-42D4-881C-6624DA8BF934}"/>
              </a:ext>
            </a:extLst>
          </p:cNvPr>
          <p:cNvSpPr>
            <a:spLocks noGrp="1"/>
          </p:cNvSpPr>
          <p:nvPr>
            <p:ph type="body" sz="quarter" idx="10"/>
          </p:nvPr>
        </p:nvSpPr>
        <p:spPr/>
        <p:txBody>
          <a:bodyPr>
            <a:normAutofit/>
          </a:bodyPr>
          <a:lstStyle/>
          <a:p>
            <a:r>
              <a:rPr lang="en-US" dirty="0"/>
              <a:t>Code Coverage:</a:t>
            </a:r>
          </a:p>
          <a:p>
            <a:pPr lvl="1"/>
            <a:r>
              <a:rPr lang="en-US" dirty="0"/>
              <a:t>will help calculate how much of your product’s code is covered by unit tests, presenting it in a raw visualization. </a:t>
            </a:r>
          </a:p>
          <a:p>
            <a:pPr lvl="1"/>
            <a:r>
              <a:rPr lang="en-US" dirty="0"/>
              <a:t>It is applicable if testing is not implemented automatically. </a:t>
            </a:r>
          </a:p>
          <a:p>
            <a:pPr lvl="1"/>
            <a:r>
              <a:rPr lang="en-US" dirty="0"/>
              <a:t>It is not recommend to use a sole measurement technique.</a:t>
            </a:r>
          </a:p>
        </p:txBody>
      </p:sp>
      <p:sp>
        <p:nvSpPr>
          <p:cNvPr id="3" name="Title 2">
            <a:extLst>
              <a:ext uri="{FF2B5EF4-FFF2-40B4-BE49-F238E27FC236}">
                <a16:creationId xmlns:a16="http://schemas.microsoft.com/office/drawing/2014/main" id="{887447A0-157F-403B-91B7-CC5CB4DF471A}"/>
              </a:ext>
            </a:extLst>
          </p:cNvPr>
          <p:cNvSpPr>
            <a:spLocks noGrp="1"/>
          </p:cNvSpPr>
          <p:nvPr>
            <p:ph type="title"/>
          </p:nvPr>
        </p:nvSpPr>
        <p:spPr/>
        <p:txBody>
          <a:bodyPr/>
          <a:lstStyle/>
          <a:p>
            <a:r>
              <a:rPr lang="en-US" dirty="0"/>
              <a:t>Other methods to measure quality </a:t>
            </a:r>
          </a:p>
        </p:txBody>
      </p:sp>
      <p:sp>
        <p:nvSpPr>
          <p:cNvPr id="4" name="Slide Number Placeholder 3">
            <a:extLst>
              <a:ext uri="{FF2B5EF4-FFF2-40B4-BE49-F238E27FC236}">
                <a16:creationId xmlns:a16="http://schemas.microsoft.com/office/drawing/2014/main" id="{1CF33F1A-0E56-4661-B616-6400A8170F53}"/>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23</a:t>
            </a:fld>
            <a:endParaRPr lang="en-US" dirty="0"/>
          </a:p>
        </p:txBody>
      </p:sp>
    </p:spTree>
    <p:extLst>
      <p:ext uri="{BB962C8B-B14F-4D97-AF65-F5344CB8AC3E}">
        <p14:creationId xmlns:p14="http://schemas.microsoft.com/office/powerpoint/2010/main" val="11872703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a:extLst>
              <a:ext uri="{FF2B5EF4-FFF2-40B4-BE49-F238E27FC236}">
                <a16:creationId xmlns:a16="http://schemas.microsoft.com/office/drawing/2014/main" id="{E95D09C0-615C-4796-84F8-EC52E061C0BF}"/>
              </a:ext>
            </a:extLst>
          </p:cNvPr>
          <p:cNvSpPr>
            <a:spLocks noGrp="1"/>
          </p:cNvSpPr>
          <p:nvPr>
            <p:ph type="sldNum" sz="quarter" idx="5"/>
          </p:nvPr>
        </p:nvSpPr>
        <p:spPr/>
        <p:txBody>
          <a:bodyPr/>
          <a:lstStyle/>
          <a:p>
            <a:fld id="{2BF067CD-8E6B-4360-9AA8-C5DF2A48A6D1}" type="slidenum">
              <a:rPr lang="en-US" noProof="0" smtClean="0"/>
              <a:pPr/>
              <a:t>24</a:t>
            </a:fld>
            <a:endParaRPr lang="en-US" noProof="0"/>
          </a:p>
        </p:txBody>
      </p:sp>
      <p:sp>
        <p:nvSpPr>
          <p:cNvPr id="3" name="Текстов контейнер 2">
            <a:extLst>
              <a:ext uri="{FF2B5EF4-FFF2-40B4-BE49-F238E27FC236}">
                <a16:creationId xmlns:a16="http://schemas.microsoft.com/office/drawing/2014/main" id="{96E033E6-625B-485B-86FA-460850CB580A}"/>
              </a:ext>
            </a:extLst>
          </p:cNvPr>
          <p:cNvSpPr>
            <a:spLocks noGrp="1"/>
          </p:cNvSpPr>
          <p:nvPr>
            <p:ph type="body" sz="quarter" idx="10"/>
          </p:nvPr>
        </p:nvSpPr>
        <p:spPr/>
        <p:txBody>
          <a:bodyPr/>
          <a:lstStyle/>
          <a:p>
            <a:r>
              <a:rPr lang="en-US" dirty="0"/>
              <a:t>Cumulative Flow </a:t>
            </a:r>
          </a:p>
          <a:p>
            <a:pPr lvl="1"/>
            <a:r>
              <a:rPr lang="en-US" dirty="0"/>
              <a:t>a powerful method to provide metrics in Kanban. </a:t>
            </a:r>
          </a:p>
          <a:p>
            <a:pPr lvl="1"/>
            <a:r>
              <a:rPr lang="en-US" dirty="0"/>
              <a:t>It gives you a bird’s-eye view on the statuses of your tasks in a sprint, release, and across software teams. </a:t>
            </a:r>
          </a:p>
          <a:p>
            <a:pPr lvl="1"/>
            <a:r>
              <a:rPr lang="en-US" dirty="0"/>
              <a:t>With this metric, you will be able to view all statuses for all workflow stages and immediately identify bottlenecks — all in a single diagram.</a:t>
            </a:r>
          </a:p>
          <a:p>
            <a:r>
              <a:rPr lang="en-US" dirty="0"/>
              <a:t>Probably there are many more to be explored. </a:t>
            </a:r>
          </a:p>
        </p:txBody>
      </p:sp>
      <p:sp>
        <p:nvSpPr>
          <p:cNvPr id="4" name="Заглавие 3">
            <a:extLst>
              <a:ext uri="{FF2B5EF4-FFF2-40B4-BE49-F238E27FC236}">
                <a16:creationId xmlns:a16="http://schemas.microsoft.com/office/drawing/2014/main" id="{18FDF287-5F0C-473E-BFE5-932F5C4C26D9}"/>
              </a:ext>
            </a:extLst>
          </p:cNvPr>
          <p:cNvSpPr>
            <a:spLocks noGrp="1"/>
          </p:cNvSpPr>
          <p:nvPr>
            <p:ph type="title"/>
          </p:nvPr>
        </p:nvSpPr>
        <p:spPr/>
        <p:txBody>
          <a:bodyPr/>
          <a:lstStyle/>
          <a:p>
            <a:r>
              <a:rPr lang="en-US" dirty="0"/>
              <a:t>Other methods to measure quality </a:t>
            </a:r>
          </a:p>
        </p:txBody>
      </p:sp>
    </p:spTree>
    <p:extLst>
      <p:ext uri="{BB962C8B-B14F-4D97-AF65-F5344CB8AC3E}">
        <p14:creationId xmlns:p14="http://schemas.microsoft.com/office/powerpoint/2010/main" val="3012440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48CA-71BC-4AA0-B7FD-9BF8195C984E}"/>
              </a:ext>
            </a:extLst>
          </p:cNvPr>
          <p:cNvSpPr>
            <a:spLocks noGrp="1"/>
          </p:cNvSpPr>
          <p:nvPr>
            <p:ph type="title"/>
          </p:nvPr>
        </p:nvSpPr>
        <p:spPr/>
        <p:txBody>
          <a:bodyPr/>
          <a:lstStyle/>
          <a:p>
            <a:r>
              <a:rPr lang="en-US" dirty="0"/>
              <a:t>Agile Measurements – CS + Quality </a:t>
            </a:r>
          </a:p>
        </p:txBody>
      </p:sp>
      <p:sp>
        <p:nvSpPr>
          <p:cNvPr id="4" name="Slide Number Placeholder 3">
            <a:extLst>
              <a:ext uri="{FF2B5EF4-FFF2-40B4-BE49-F238E27FC236}">
                <a16:creationId xmlns:a16="http://schemas.microsoft.com/office/drawing/2014/main" id="{FC7F7AA3-DDE6-4D4A-A3B9-96CD501DEE0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25</a:t>
            </a:fld>
            <a:endParaRPr lang="en-US" dirty="0"/>
          </a:p>
        </p:txBody>
      </p:sp>
      <p:pic>
        <p:nvPicPr>
          <p:cNvPr id="5" name="Picture 4">
            <a:extLst>
              <a:ext uri="{FF2B5EF4-FFF2-40B4-BE49-F238E27FC236}">
                <a16:creationId xmlns:a16="http://schemas.microsoft.com/office/drawing/2014/main" id="{9BE55D84-1A27-4BB1-BB01-99F2FECFDF56}"/>
              </a:ext>
            </a:extLst>
          </p:cNvPr>
          <p:cNvPicPr>
            <a:picLocks noChangeAspect="1"/>
          </p:cNvPicPr>
          <p:nvPr/>
        </p:nvPicPr>
        <p:blipFill>
          <a:blip r:embed="rId2"/>
          <a:stretch>
            <a:fillRect/>
          </a:stretch>
        </p:blipFill>
        <p:spPr>
          <a:xfrm>
            <a:off x="752151" y="1307526"/>
            <a:ext cx="9753509" cy="4975643"/>
          </a:xfrm>
          <a:prstGeom prst="rect">
            <a:avLst/>
          </a:prstGeom>
        </p:spPr>
      </p:pic>
      <p:sp>
        <p:nvSpPr>
          <p:cNvPr id="6" name="Oval 5">
            <a:extLst>
              <a:ext uri="{FF2B5EF4-FFF2-40B4-BE49-F238E27FC236}">
                <a16:creationId xmlns:a16="http://schemas.microsoft.com/office/drawing/2014/main" id="{FC2874C0-868C-4F81-8BA7-4E4B6DDE934D}"/>
              </a:ext>
            </a:extLst>
          </p:cNvPr>
          <p:cNvSpPr/>
          <p:nvPr/>
        </p:nvSpPr>
        <p:spPr bwMode="auto">
          <a:xfrm>
            <a:off x="6967329" y="1759226"/>
            <a:ext cx="2375453" cy="4580954"/>
          </a:xfrm>
          <a:prstGeom prst="ellipse">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9289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58E83F-701E-4522-B307-B8D5A4D4524A}"/>
              </a:ext>
            </a:extLst>
          </p:cNvPr>
          <p:cNvSpPr>
            <a:spLocks noGrp="1"/>
          </p:cNvSpPr>
          <p:nvPr>
            <p:ph type="title"/>
          </p:nvPr>
        </p:nvSpPr>
        <p:spPr/>
        <p:txBody>
          <a:bodyPr/>
          <a:lstStyle/>
          <a:p>
            <a:r>
              <a:rPr lang="en-US" dirty="0"/>
              <a:t>Agile Measurements – CS + Quality </a:t>
            </a:r>
          </a:p>
        </p:txBody>
      </p:sp>
      <p:sp>
        <p:nvSpPr>
          <p:cNvPr id="4" name="Slide Number Placeholder 3">
            <a:extLst>
              <a:ext uri="{FF2B5EF4-FFF2-40B4-BE49-F238E27FC236}">
                <a16:creationId xmlns:a16="http://schemas.microsoft.com/office/drawing/2014/main" id="{6D6EB645-9266-496C-A24D-494054A3C6A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26</a:t>
            </a:fld>
            <a:endParaRPr lang="en-US" dirty="0"/>
          </a:p>
        </p:txBody>
      </p:sp>
      <p:pic>
        <p:nvPicPr>
          <p:cNvPr id="6" name="Picture 5" descr="A close up of a logo&#10;&#10;Description automatically generated">
            <a:extLst>
              <a:ext uri="{FF2B5EF4-FFF2-40B4-BE49-F238E27FC236}">
                <a16:creationId xmlns:a16="http://schemas.microsoft.com/office/drawing/2014/main" id="{8F149A82-B4C1-4365-B879-41D7A7096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30" y="1127944"/>
            <a:ext cx="10893287" cy="5730056"/>
          </a:xfrm>
          <a:prstGeom prst="rect">
            <a:avLst/>
          </a:prstGeom>
        </p:spPr>
      </p:pic>
    </p:spTree>
    <p:extLst>
      <p:ext uri="{BB962C8B-B14F-4D97-AF65-F5344CB8AC3E}">
        <p14:creationId xmlns:p14="http://schemas.microsoft.com/office/powerpoint/2010/main" val="1841041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7A5121-AA87-47D3-9FF7-3DB216B05365}"/>
              </a:ext>
            </a:extLst>
          </p:cNvPr>
          <p:cNvSpPr>
            <a:spLocks noGrp="1"/>
          </p:cNvSpPr>
          <p:nvPr>
            <p:ph type="body" sz="quarter" idx="10"/>
          </p:nvPr>
        </p:nvSpPr>
        <p:spPr/>
        <p:txBody>
          <a:bodyPr/>
          <a:lstStyle/>
          <a:p>
            <a:r>
              <a:rPr lang="en-US" dirty="0"/>
              <a:t>Net Promoter Score (NPS). </a:t>
            </a:r>
          </a:p>
          <a:p>
            <a:pPr lvl="1"/>
            <a:r>
              <a:rPr lang="en-US" dirty="0"/>
              <a:t>It is often executed in the form of a survey. </a:t>
            </a:r>
          </a:p>
          <a:p>
            <a:pPr lvl="1"/>
            <a:r>
              <a:rPr lang="en-US" dirty="0"/>
              <a:t>Keep the number of questions to its minimum. </a:t>
            </a:r>
          </a:p>
          <a:p>
            <a:pPr lvl="1"/>
            <a:r>
              <a:rPr lang="en-US" dirty="0"/>
              <a:t>Use short, but well targeting questions. </a:t>
            </a:r>
          </a:p>
          <a:p>
            <a:pPr lvl="1"/>
            <a:r>
              <a:rPr lang="en-US" dirty="0"/>
              <a:t>Timing in essential. </a:t>
            </a:r>
          </a:p>
          <a:p>
            <a:endParaRPr lang="en-US" dirty="0"/>
          </a:p>
        </p:txBody>
      </p:sp>
      <p:sp>
        <p:nvSpPr>
          <p:cNvPr id="3" name="Title 2">
            <a:extLst>
              <a:ext uri="{FF2B5EF4-FFF2-40B4-BE49-F238E27FC236}">
                <a16:creationId xmlns:a16="http://schemas.microsoft.com/office/drawing/2014/main" id="{56E84066-87BC-4551-888F-090EE695AFF5}"/>
              </a:ext>
            </a:extLst>
          </p:cNvPr>
          <p:cNvSpPr>
            <a:spLocks noGrp="1"/>
          </p:cNvSpPr>
          <p:nvPr>
            <p:ph type="title"/>
          </p:nvPr>
        </p:nvSpPr>
        <p:spPr/>
        <p:txBody>
          <a:bodyPr/>
          <a:lstStyle/>
          <a:p>
            <a:r>
              <a:rPr lang="en-US" dirty="0"/>
              <a:t>Agile Measurements – CS + Quality </a:t>
            </a:r>
          </a:p>
        </p:txBody>
      </p:sp>
      <p:sp>
        <p:nvSpPr>
          <p:cNvPr id="4" name="Slide Number Placeholder 3">
            <a:extLst>
              <a:ext uri="{FF2B5EF4-FFF2-40B4-BE49-F238E27FC236}">
                <a16:creationId xmlns:a16="http://schemas.microsoft.com/office/drawing/2014/main" id="{428ECBF2-2AB4-48A5-AB68-2E37D6B6A2F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1796770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AF988F-D5A5-4A85-82E9-3D6278C6F599}"/>
              </a:ext>
            </a:extLst>
          </p:cNvPr>
          <p:cNvSpPr>
            <a:spLocks noGrp="1"/>
          </p:cNvSpPr>
          <p:nvPr>
            <p:ph type="body" sz="quarter" idx="10"/>
          </p:nvPr>
        </p:nvSpPr>
        <p:spPr>
          <a:xfrm>
            <a:off x="190402" y="1196125"/>
            <a:ext cx="11818096" cy="3366544"/>
          </a:xfrm>
        </p:spPr>
        <p:txBody>
          <a:bodyPr>
            <a:normAutofit/>
          </a:bodyPr>
          <a:lstStyle/>
          <a:p>
            <a:r>
              <a:rPr lang="en-US" dirty="0"/>
              <a:t>Structured, or semi structured Interview. </a:t>
            </a:r>
          </a:p>
          <a:p>
            <a:pPr lvl="1"/>
            <a:r>
              <a:rPr lang="en-US" dirty="0"/>
              <a:t>Larger intervals – once in a year. </a:t>
            </a:r>
          </a:p>
          <a:p>
            <a:pPr lvl="1"/>
            <a:r>
              <a:rPr lang="en-US" dirty="0"/>
              <a:t>Target your audience. </a:t>
            </a:r>
          </a:p>
          <a:p>
            <a:pPr lvl="1"/>
            <a:r>
              <a:rPr lang="en-US" dirty="0"/>
              <a:t>Be aware that the technique takes time and effort on both sides.</a:t>
            </a:r>
          </a:p>
          <a:p>
            <a:pPr lvl="1"/>
            <a:r>
              <a:rPr lang="en-US" dirty="0"/>
              <a:t>Respect time. </a:t>
            </a:r>
          </a:p>
          <a:p>
            <a:pPr marL="609219" lvl="1" indent="0">
              <a:buNone/>
            </a:pPr>
            <a:endParaRPr lang="en-US" dirty="0"/>
          </a:p>
        </p:txBody>
      </p:sp>
      <p:sp>
        <p:nvSpPr>
          <p:cNvPr id="3" name="Title 2">
            <a:extLst>
              <a:ext uri="{FF2B5EF4-FFF2-40B4-BE49-F238E27FC236}">
                <a16:creationId xmlns:a16="http://schemas.microsoft.com/office/drawing/2014/main" id="{22AEAE5A-91AA-4580-A6E9-C8CAD6EE25A9}"/>
              </a:ext>
            </a:extLst>
          </p:cNvPr>
          <p:cNvSpPr>
            <a:spLocks noGrp="1"/>
          </p:cNvSpPr>
          <p:nvPr>
            <p:ph type="title"/>
          </p:nvPr>
        </p:nvSpPr>
        <p:spPr/>
        <p:txBody>
          <a:bodyPr/>
          <a:lstStyle/>
          <a:p>
            <a:r>
              <a:rPr lang="en-US" dirty="0"/>
              <a:t>Agile Measurements – CS + Quality </a:t>
            </a:r>
          </a:p>
        </p:txBody>
      </p:sp>
      <p:sp>
        <p:nvSpPr>
          <p:cNvPr id="4" name="Slide Number Placeholder 3">
            <a:extLst>
              <a:ext uri="{FF2B5EF4-FFF2-40B4-BE49-F238E27FC236}">
                <a16:creationId xmlns:a16="http://schemas.microsoft.com/office/drawing/2014/main" id="{7F6DB8A8-56DF-425D-B55A-D3162A41C9B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28</a:t>
            </a:fld>
            <a:endParaRPr lang="en-US" dirty="0"/>
          </a:p>
        </p:txBody>
      </p:sp>
      <p:pic>
        <p:nvPicPr>
          <p:cNvPr id="5" name="Picture 4">
            <a:extLst>
              <a:ext uri="{FF2B5EF4-FFF2-40B4-BE49-F238E27FC236}">
                <a16:creationId xmlns:a16="http://schemas.microsoft.com/office/drawing/2014/main" id="{09656E1C-65F8-45AC-BDFD-599C98A88093}"/>
              </a:ext>
            </a:extLst>
          </p:cNvPr>
          <p:cNvPicPr>
            <a:picLocks noChangeAspect="1"/>
          </p:cNvPicPr>
          <p:nvPr/>
        </p:nvPicPr>
        <p:blipFill>
          <a:blip r:embed="rId2"/>
          <a:stretch>
            <a:fillRect/>
          </a:stretch>
        </p:blipFill>
        <p:spPr>
          <a:xfrm>
            <a:off x="6910626" y="4096863"/>
            <a:ext cx="3796704" cy="2454755"/>
          </a:xfrm>
          <a:prstGeom prst="rect">
            <a:avLst/>
          </a:prstGeom>
        </p:spPr>
      </p:pic>
    </p:spTree>
    <p:extLst>
      <p:ext uri="{BB962C8B-B14F-4D97-AF65-F5344CB8AC3E}">
        <p14:creationId xmlns:p14="http://schemas.microsoft.com/office/powerpoint/2010/main" val="3757104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15FE68-5861-4632-AF72-857A18D3D38F}"/>
              </a:ext>
            </a:extLst>
          </p:cNvPr>
          <p:cNvSpPr>
            <a:spLocks noGrp="1"/>
          </p:cNvSpPr>
          <p:nvPr>
            <p:ph type="body" sz="quarter" idx="10"/>
          </p:nvPr>
        </p:nvSpPr>
        <p:spPr/>
        <p:txBody>
          <a:bodyPr>
            <a:normAutofit/>
          </a:bodyPr>
          <a:lstStyle/>
          <a:p>
            <a:r>
              <a:rPr lang="en-US" sz="3600" dirty="0"/>
              <a:t>Understanding Risk is an important part of any project – Agile, or not. </a:t>
            </a:r>
          </a:p>
          <a:p>
            <a:r>
              <a:rPr lang="en-US" sz="3600" dirty="0"/>
              <a:t>Risks in Agile are no different from other type of projects. </a:t>
            </a:r>
          </a:p>
          <a:p>
            <a:r>
              <a:rPr lang="en-US" sz="3600" dirty="0"/>
              <a:t>So where is the difference? </a:t>
            </a:r>
          </a:p>
        </p:txBody>
      </p:sp>
      <p:sp>
        <p:nvSpPr>
          <p:cNvPr id="3" name="Title 2">
            <a:extLst>
              <a:ext uri="{FF2B5EF4-FFF2-40B4-BE49-F238E27FC236}">
                <a16:creationId xmlns:a16="http://schemas.microsoft.com/office/drawing/2014/main" id="{9FEAB55A-9A65-4D58-A827-A6A665C0E113}"/>
              </a:ext>
            </a:extLst>
          </p:cNvPr>
          <p:cNvSpPr>
            <a:spLocks noGrp="1"/>
          </p:cNvSpPr>
          <p:nvPr>
            <p:ph type="title"/>
          </p:nvPr>
        </p:nvSpPr>
        <p:spPr/>
        <p:txBody>
          <a:bodyPr/>
          <a:lstStyle/>
          <a:p>
            <a:r>
              <a:rPr lang="en-US" dirty="0"/>
              <a:t>Measuring risk in Agile</a:t>
            </a:r>
          </a:p>
        </p:txBody>
      </p:sp>
      <p:sp>
        <p:nvSpPr>
          <p:cNvPr id="4" name="Slide Number Placeholder 3">
            <a:extLst>
              <a:ext uri="{FF2B5EF4-FFF2-40B4-BE49-F238E27FC236}">
                <a16:creationId xmlns:a16="http://schemas.microsoft.com/office/drawing/2014/main" id="{13D4CFF7-A4B3-462A-B43C-481E4927CE0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29</a:t>
            </a:fld>
            <a:endParaRPr lang="en-US" dirty="0"/>
          </a:p>
        </p:txBody>
      </p:sp>
      <p:pic>
        <p:nvPicPr>
          <p:cNvPr id="7" name="Picture 6">
            <a:extLst>
              <a:ext uri="{FF2B5EF4-FFF2-40B4-BE49-F238E27FC236}">
                <a16:creationId xmlns:a16="http://schemas.microsoft.com/office/drawing/2014/main" id="{2D85DB70-E58E-4773-9D71-1762E5E31531}"/>
              </a:ext>
            </a:extLst>
          </p:cNvPr>
          <p:cNvPicPr>
            <a:picLocks noChangeAspect="1"/>
          </p:cNvPicPr>
          <p:nvPr/>
        </p:nvPicPr>
        <p:blipFill>
          <a:blip r:embed="rId2"/>
          <a:stretch>
            <a:fillRect/>
          </a:stretch>
        </p:blipFill>
        <p:spPr>
          <a:xfrm>
            <a:off x="7371184" y="3536274"/>
            <a:ext cx="3578491" cy="3188617"/>
          </a:xfrm>
          <a:prstGeom prst="rect">
            <a:avLst/>
          </a:prstGeom>
        </p:spPr>
      </p:pic>
    </p:spTree>
    <p:extLst>
      <p:ext uri="{BB962C8B-B14F-4D97-AF65-F5344CB8AC3E}">
        <p14:creationId xmlns:p14="http://schemas.microsoft.com/office/powerpoint/2010/main" val="699098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5561BD-1601-4293-BF90-60C955360F47}"/>
              </a:ext>
            </a:extLst>
          </p:cNvPr>
          <p:cNvSpPr>
            <a:spLocks noGrp="1"/>
          </p:cNvSpPr>
          <p:nvPr>
            <p:ph type="body" sz="quarter" idx="10"/>
          </p:nvPr>
        </p:nvSpPr>
        <p:spPr/>
        <p:txBody>
          <a:bodyPr>
            <a:normAutofit/>
          </a:bodyPr>
          <a:lstStyle/>
          <a:p>
            <a:pPr marL="0" indent="0" algn="ctr">
              <a:buNone/>
            </a:pPr>
            <a:endParaRPr lang="bg-BG" sz="3600" b="1" dirty="0"/>
          </a:p>
          <a:p>
            <a:pPr marL="0" indent="0" algn="ctr">
              <a:buNone/>
            </a:pPr>
            <a:r>
              <a:rPr lang="en-US" sz="8000" b="1" dirty="0">
                <a:solidFill>
                  <a:schemeClr val="tx2">
                    <a:lumMod val="75000"/>
                  </a:schemeClr>
                </a:solidFill>
                <a:hlinkClick r:id="rId2"/>
              </a:rPr>
              <a:t>sli.do</a:t>
            </a:r>
            <a:br>
              <a:rPr lang="en-US" sz="2000" b="1" dirty="0"/>
            </a:br>
            <a:r>
              <a:rPr lang="en-US" sz="10000" b="1" dirty="0"/>
              <a:t>#Agile-2021</a:t>
            </a:r>
          </a:p>
        </p:txBody>
      </p:sp>
      <p:sp>
        <p:nvSpPr>
          <p:cNvPr id="4" name="Title 3"/>
          <p:cNvSpPr>
            <a:spLocks noGrp="1"/>
          </p:cNvSpPr>
          <p:nvPr>
            <p:ph type="title"/>
          </p:nvPr>
        </p:nvSpPr>
        <p:spPr/>
        <p:txBody>
          <a:bodyPr>
            <a:normAutofit/>
          </a:bodyPr>
          <a:lstStyle/>
          <a:p>
            <a:r>
              <a:rPr lang="en-US" sz="4800"/>
              <a:t>Have a Question?</a:t>
            </a:r>
            <a:endParaRPr lang="en-US" sz="4800" dirty="0"/>
          </a:p>
        </p:txBody>
      </p:sp>
    </p:spTree>
    <p:extLst>
      <p:ext uri="{BB962C8B-B14F-4D97-AF65-F5344CB8AC3E}">
        <p14:creationId xmlns:p14="http://schemas.microsoft.com/office/powerpoint/2010/main" val="2828288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7A841-FD01-47F3-A9DC-E0CB2421D696}"/>
              </a:ext>
            </a:extLst>
          </p:cNvPr>
          <p:cNvSpPr>
            <a:spLocks noGrp="1"/>
          </p:cNvSpPr>
          <p:nvPr>
            <p:ph type="body" sz="quarter" idx="10"/>
          </p:nvPr>
        </p:nvSpPr>
        <p:spPr/>
        <p:txBody>
          <a:bodyPr>
            <a:normAutofit/>
          </a:bodyPr>
          <a:lstStyle/>
          <a:p>
            <a:r>
              <a:rPr lang="en-US" sz="3200" dirty="0"/>
              <a:t>In nature, Agile tends to run projects more light-weight. </a:t>
            </a:r>
          </a:p>
          <a:p>
            <a:r>
              <a:rPr lang="en-US" sz="3200" dirty="0"/>
              <a:t>Agile derives from self-sufficient teams, so each team can com with its own structure of how to measure risk. </a:t>
            </a:r>
          </a:p>
          <a:p>
            <a:r>
              <a:rPr lang="en-US" sz="3200" dirty="0"/>
              <a:t>Agile tries to visualize. </a:t>
            </a:r>
          </a:p>
          <a:p>
            <a:r>
              <a:rPr lang="en-US" sz="3200" dirty="0"/>
              <a:t>Everyone is involved. </a:t>
            </a:r>
          </a:p>
          <a:p>
            <a:r>
              <a:rPr lang="en-US" sz="3200" dirty="0"/>
              <a:t>Risk Vs Impact is still the main focus. </a:t>
            </a:r>
          </a:p>
          <a:p>
            <a:r>
              <a:rPr lang="en-US" sz="3200" dirty="0"/>
              <a:t>…but there are other ways to visualize risk. </a:t>
            </a:r>
          </a:p>
        </p:txBody>
      </p:sp>
      <p:sp>
        <p:nvSpPr>
          <p:cNvPr id="3" name="Title 2">
            <a:extLst>
              <a:ext uri="{FF2B5EF4-FFF2-40B4-BE49-F238E27FC236}">
                <a16:creationId xmlns:a16="http://schemas.microsoft.com/office/drawing/2014/main" id="{A51A4253-B593-4A5A-9A2C-C1C17B2EE6AC}"/>
              </a:ext>
            </a:extLst>
          </p:cNvPr>
          <p:cNvSpPr>
            <a:spLocks noGrp="1"/>
          </p:cNvSpPr>
          <p:nvPr>
            <p:ph type="title"/>
          </p:nvPr>
        </p:nvSpPr>
        <p:spPr/>
        <p:txBody>
          <a:bodyPr/>
          <a:lstStyle/>
          <a:p>
            <a:r>
              <a:rPr lang="en-US" dirty="0"/>
              <a:t>Measuring risk in Agile</a:t>
            </a:r>
          </a:p>
        </p:txBody>
      </p:sp>
      <p:sp>
        <p:nvSpPr>
          <p:cNvPr id="4" name="Slide Number Placeholder 3">
            <a:extLst>
              <a:ext uri="{FF2B5EF4-FFF2-40B4-BE49-F238E27FC236}">
                <a16:creationId xmlns:a16="http://schemas.microsoft.com/office/drawing/2014/main" id="{5548C7E0-6C25-4D20-A5CF-AD6513629D6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30</a:t>
            </a:fld>
            <a:endParaRPr lang="en-US" dirty="0"/>
          </a:p>
        </p:txBody>
      </p:sp>
      <p:pic>
        <p:nvPicPr>
          <p:cNvPr id="5" name="Picture 4">
            <a:extLst>
              <a:ext uri="{FF2B5EF4-FFF2-40B4-BE49-F238E27FC236}">
                <a16:creationId xmlns:a16="http://schemas.microsoft.com/office/drawing/2014/main" id="{1A01F5CB-237A-43FF-84D8-D8C3F4DA5BB9}"/>
              </a:ext>
            </a:extLst>
          </p:cNvPr>
          <p:cNvPicPr>
            <a:picLocks noChangeAspect="1"/>
          </p:cNvPicPr>
          <p:nvPr/>
        </p:nvPicPr>
        <p:blipFill>
          <a:blip r:embed="rId2"/>
          <a:stretch>
            <a:fillRect/>
          </a:stretch>
        </p:blipFill>
        <p:spPr>
          <a:xfrm>
            <a:off x="8102194" y="3153746"/>
            <a:ext cx="3607612" cy="2791382"/>
          </a:xfrm>
          <a:prstGeom prst="rect">
            <a:avLst/>
          </a:prstGeom>
        </p:spPr>
      </p:pic>
    </p:spTree>
    <p:extLst>
      <p:ext uri="{BB962C8B-B14F-4D97-AF65-F5344CB8AC3E}">
        <p14:creationId xmlns:p14="http://schemas.microsoft.com/office/powerpoint/2010/main" val="21553315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95A10-457F-4CE1-BC0F-E7BDE5D98F56}"/>
              </a:ext>
            </a:extLst>
          </p:cNvPr>
          <p:cNvSpPr>
            <a:spLocks noGrp="1"/>
          </p:cNvSpPr>
          <p:nvPr>
            <p:ph type="title"/>
          </p:nvPr>
        </p:nvSpPr>
        <p:spPr/>
        <p:txBody>
          <a:bodyPr/>
          <a:lstStyle/>
          <a:p>
            <a:r>
              <a:rPr lang="en-US" dirty="0"/>
              <a:t>Measuring the risk in Agile - practices</a:t>
            </a:r>
          </a:p>
        </p:txBody>
      </p:sp>
      <p:sp>
        <p:nvSpPr>
          <p:cNvPr id="4" name="Slide Number Placeholder 3">
            <a:extLst>
              <a:ext uri="{FF2B5EF4-FFF2-40B4-BE49-F238E27FC236}">
                <a16:creationId xmlns:a16="http://schemas.microsoft.com/office/drawing/2014/main" id="{B664257E-33CB-46D1-8EFA-B485C151E68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31</a:t>
            </a:fld>
            <a:endParaRPr lang="en-US" dirty="0"/>
          </a:p>
        </p:txBody>
      </p:sp>
      <p:pic>
        <p:nvPicPr>
          <p:cNvPr id="5" name="Picture 4">
            <a:extLst>
              <a:ext uri="{FF2B5EF4-FFF2-40B4-BE49-F238E27FC236}">
                <a16:creationId xmlns:a16="http://schemas.microsoft.com/office/drawing/2014/main" id="{7FCB3ADC-00C1-43A9-AFDA-D8FC1307FD05}"/>
              </a:ext>
            </a:extLst>
          </p:cNvPr>
          <p:cNvPicPr>
            <a:picLocks noChangeAspect="1"/>
          </p:cNvPicPr>
          <p:nvPr/>
        </p:nvPicPr>
        <p:blipFill>
          <a:blip r:embed="rId2"/>
          <a:stretch>
            <a:fillRect/>
          </a:stretch>
        </p:blipFill>
        <p:spPr>
          <a:xfrm>
            <a:off x="0" y="1664618"/>
            <a:ext cx="12192000" cy="5754756"/>
          </a:xfrm>
          <a:prstGeom prst="rect">
            <a:avLst/>
          </a:prstGeom>
        </p:spPr>
      </p:pic>
      <p:sp>
        <p:nvSpPr>
          <p:cNvPr id="6" name="TextBox 5">
            <a:extLst>
              <a:ext uri="{FF2B5EF4-FFF2-40B4-BE49-F238E27FC236}">
                <a16:creationId xmlns:a16="http://schemas.microsoft.com/office/drawing/2014/main" id="{3C6B3302-3CE0-45FE-A0E3-739BF131C69E}"/>
              </a:ext>
            </a:extLst>
          </p:cNvPr>
          <p:cNvSpPr txBox="1"/>
          <p:nvPr/>
        </p:nvSpPr>
        <p:spPr>
          <a:xfrm>
            <a:off x="818761" y="1427865"/>
            <a:ext cx="4618654" cy="746203"/>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1600" dirty="0"/>
              <a:t>Place Major Risks in the center. The lesser the risk, the more you would go to the periphery. </a:t>
            </a:r>
          </a:p>
        </p:txBody>
      </p:sp>
      <p:sp>
        <p:nvSpPr>
          <p:cNvPr id="7" name="TextBox 6">
            <a:extLst>
              <a:ext uri="{FF2B5EF4-FFF2-40B4-BE49-F238E27FC236}">
                <a16:creationId xmlns:a16="http://schemas.microsoft.com/office/drawing/2014/main" id="{6F72174A-4C0B-4854-821E-8727C6128E8C}"/>
              </a:ext>
            </a:extLst>
          </p:cNvPr>
          <p:cNvSpPr txBox="1"/>
          <p:nvPr/>
        </p:nvSpPr>
        <p:spPr>
          <a:xfrm>
            <a:off x="6256175" y="1292444"/>
            <a:ext cx="4886131" cy="1017046"/>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1600" dirty="0"/>
              <a:t>Place the risk depending on its area. Typically, there are three types of risks: People, Process, Technological. Financial risk is not for the team. </a:t>
            </a:r>
          </a:p>
        </p:txBody>
      </p:sp>
      <p:sp>
        <p:nvSpPr>
          <p:cNvPr id="8" name="TextBox 7">
            <a:extLst>
              <a:ext uri="{FF2B5EF4-FFF2-40B4-BE49-F238E27FC236}">
                <a16:creationId xmlns:a16="http://schemas.microsoft.com/office/drawing/2014/main" id="{1CD378A6-DC10-4A85-9FB9-6D7DAA8FF9E6}"/>
              </a:ext>
            </a:extLst>
          </p:cNvPr>
          <p:cNvSpPr txBox="1"/>
          <p:nvPr/>
        </p:nvSpPr>
        <p:spPr>
          <a:xfrm>
            <a:off x="5063988" y="2719861"/>
            <a:ext cx="1639957" cy="2100420"/>
          </a:xfrm>
          <a:prstGeom prst="rect">
            <a:avLst/>
          </a:prstGeom>
          <a:solidFill>
            <a:schemeClr val="accent6">
              <a:lumMod val="75000"/>
              <a:alpha val="15000"/>
            </a:schemeClr>
          </a:solidFill>
          <a:ln w="12700">
            <a:solidFill>
              <a:schemeClr val="tx1">
                <a:lumMod val="75000"/>
              </a:schemeClr>
            </a:solid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1600" dirty="0"/>
              <a:t>Do not wait Retrospectives to place the risk. You can do it during, or after a Stand up. </a:t>
            </a:r>
          </a:p>
        </p:txBody>
      </p:sp>
    </p:spTree>
    <p:extLst>
      <p:ext uri="{BB962C8B-B14F-4D97-AF65-F5344CB8AC3E}">
        <p14:creationId xmlns:p14="http://schemas.microsoft.com/office/powerpoint/2010/main" val="25593344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8E351-A895-4EE7-8797-03FD84D2B37B}"/>
              </a:ext>
            </a:extLst>
          </p:cNvPr>
          <p:cNvSpPr>
            <a:spLocks noGrp="1"/>
          </p:cNvSpPr>
          <p:nvPr>
            <p:ph type="body" sz="quarter" idx="10"/>
          </p:nvPr>
        </p:nvSpPr>
        <p:spPr/>
        <p:txBody>
          <a:bodyPr>
            <a:normAutofit fontScale="92500" lnSpcReduction="10000"/>
          </a:bodyPr>
          <a:lstStyle/>
          <a:p>
            <a:r>
              <a:rPr lang="en-US" sz="2400" dirty="0"/>
              <a:t>Case 2 </a:t>
            </a:r>
          </a:p>
          <a:p>
            <a:r>
              <a:rPr lang="en-US" sz="2400" dirty="0"/>
              <a:t>You work in a restaurant where you need to organize a birthday party. It is the 50</a:t>
            </a:r>
            <a:r>
              <a:rPr lang="en-US" sz="2400" baseline="30000" dirty="0"/>
              <a:t>th</a:t>
            </a:r>
            <a:r>
              <a:rPr lang="en-US" sz="2400" dirty="0"/>
              <a:t> year anniversary of the guest of honor, hence the day is important. The expectation is to organize the entire event – </a:t>
            </a:r>
            <a:r>
              <a:rPr lang="bg-BG" sz="2400" dirty="0"/>
              <a:t>„</a:t>
            </a:r>
            <a:r>
              <a:rPr lang="en-US" sz="2400" dirty="0"/>
              <a:t>end </a:t>
            </a:r>
            <a:r>
              <a:rPr lang="bg-BG" sz="2400" dirty="0"/>
              <a:t> </a:t>
            </a:r>
            <a:r>
              <a:rPr lang="en-US" sz="2400" dirty="0"/>
              <a:t>to end</a:t>
            </a:r>
            <a:r>
              <a:rPr lang="bg-BG" sz="2400" dirty="0"/>
              <a:t>“</a:t>
            </a:r>
            <a:r>
              <a:rPr lang="en-US" sz="2400" dirty="0"/>
              <a:t>. To be more specific, the task</a:t>
            </a:r>
            <a:r>
              <a:rPr lang="bg-BG" sz="2400" dirty="0"/>
              <a:t> </a:t>
            </a:r>
            <a:r>
              <a:rPr lang="en-US" sz="2400" dirty="0"/>
              <a:t>to be completed are: </a:t>
            </a:r>
          </a:p>
          <a:p>
            <a:pPr lvl="1"/>
            <a:r>
              <a:rPr lang="en-US" sz="2400" dirty="0"/>
              <a:t>Creating and distributing the invitations. </a:t>
            </a:r>
          </a:p>
          <a:p>
            <a:pPr lvl="1"/>
            <a:r>
              <a:rPr lang="en-US" sz="2400" dirty="0"/>
              <a:t>Greeting and sitting each guest. </a:t>
            </a:r>
          </a:p>
          <a:p>
            <a:pPr lvl="1"/>
            <a:r>
              <a:rPr lang="en-US" sz="2400" dirty="0"/>
              <a:t>Organizing the dinner which would be a mix between cold plates and hot dishes. </a:t>
            </a:r>
          </a:p>
          <a:p>
            <a:pPr lvl="1"/>
            <a:r>
              <a:rPr lang="en-US" sz="2400" dirty="0"/>
              <a:t>Birthday cake. </a:t>
            </a:r>
          </a:p>
          <a:p>
            <a:pPr lvl="1"/>
            <a:r>
              <a:rPr lang="en-US" sz="2400" dirty="0"/>
              <a:t>Entertaining. </a:t>
            </a:r>
          </a:p>
          <a:p>
            <a:r>
              <a:rPr lang="en-US" sz="2400" dirty="0"/>
              <a:t>The restaurant you work at, is well known place for organizing such events so the expectations are        high. Every item should be precisely delivered and each guest (especially the guest of honor) should feel special. </a:t>
            </a:r>
          </a:p>
          <a:p>
            <a:r>
              <a:rPr lang="en-US" sz="2400" dirty="0"/>
              <a:t>The responsibility is even greater as the </a:t>
            </a:r>
            <a:r>
              <a:rPr lang="en-US" sz="2400" u="sng" dirty="0"/>
              <a:t>estimated</a:t>
            </a:r>
            <a:r>
              <a:rPr lang="en-US" sz="2400" dirty="0"/>
              <a:t> budget is only 5000 BGN. </a:t>
            </a:r>
          </a:p>
          <a:p>
            <a:pPr marL="0" indent="0">
              <a:buNone/>
            </a:pPr>
            <a:endParaRPr lang="en-US" sz="2400" dirty="0"/>
          </a:p>
        </p:txBody>
      </p:sp>
      <p:sp>
        <p:nvSpPr>
          <p:cNvPr id="3" name="Title 2">
            <a:extLst>
              <a:ext uri="{FF2B5EF4-FFF2-40B4-BE49-F238E27FC236}">
                <a16:creationId xmlns:a16="http://schemas.microsoft.com/office/drawing/2014/main" id="{834963E3-975E-45CD-9EDF-FF3BF6E0946E}"/>
              </a:ext>
            </a:extLst>
          </p:cNvPr>
          <p:cNvSpPr>
            <a:spLocks noGrp="1"/>
          </p:cNvSpPr>
          <p:nvPr>
            <p:ph type="title"/>
          </p:nvPr>
        </p:nvSpPr>
        <p:spPr/>
        <p:txBody>
          <a:bodyPr/>
          <a:lstStyle/>
          <a:p>
            <a:r>
              <a:rPr lang="en-US" dirty="0"/>
              <a:t>Do you remember previous exercise?</a:t>
            </a:r>
          </a:p>
        </p:txBody>
      </p:sp>
      <p:sp>
        <p:nvSpPr>
          <p:cNvPr id="4" name="Slide Number Placeholder 3">
            <a:extLst>
              <a:ext uri="{FF2B5EF4-FFF2-40B4-BE49-F238E27FC236}">
                <a16:creationId xmlns:a16="http://schemas.microsoft.com/office/drawing/2014/main" id="{663B7093-91A9-4477-B2F5-C799B71FA86E}"/>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32</a:t>
            </a:fld>
            <a:endParaRPr lang="en-US" dirty="0"/>
          </a:p>
        </p:txBody>
      </p:sp>
    </p:spTree>
    <p:extLst>
      <p:ext uri="{BB962C8B-B14F-4D97-AF65-F5344CB8AC3E}">
        <p14:creationId xmlns:p14="http://schemas.microsoft.com/office/powerpoint/2010/main" val="21868819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EF039B-B5B2-4DDD-9A41-5830E50A35DD}"/>
              </a:ext>
            </a:extLst>
          </p:cNvPr>
          <p:cNvSpPr>
            <a:spLocks noGrp="1"/>
          </p:cNvSpPr>
          <p:nvPr>
            <p:ph type="body" sz="quarter" idx="10"/>
          </p:nvPr>
        </p:nvSpPr>
        <p:spPr/>
        <p:txBody>
          <a:bodyPr>
            <a:normAutofit/>
          </a:bodyPr>
          <a:lstStyle/>
          <a:p>
            <a:r>
              <a:rPr lang="en-US" sz="3600" dirty="0"/>
              <a:t>Tasks: </a:t>
            </a:r>
          </a:p>
          <a:p>
            <a:pPr lvl="1"/>
            <a:r>
              <a:rPr lang="en-US" sz="3200" dirty="0"/>
              <a:t>Identify the risks. </a:t>
            </a:r>
          </a:p>
          <a:p>
            <a:pPr lvl="1"/>
            <a:r>
              <a:rPr lang="en-US" sz="3200" dirty="0"/>
              <a:t>Try use one of the Agile practices just presented. </a:t>
            </a:r>
          </a:p>
          <a:p>
            <a:pPr lvl="1"/>
            <a:r>
              <a:rPr lang="en-US" sz="3200" dirty="0"/>
              <a:t>Actually, any method would be ok. </a:t>
            </a:r>
          </a:p>
          <a:p>
            <a:r>
              <a:rPr lang="en-US" sz="3600" u="sng" dirty="0"/>
              <a:t>You have about 15 min</a:t>
            </a:r>
            <a:r>
              <a:rPr lang="en-US" sz="3600" dirty="0"/>
              <a:t>. </a:t>
            </a:r>
          </a:p>
          <a:p>
            <a:endParaRPr lang="en-US" sz="4400" dirty="0"/>
          </a:p>
        </p:txBody>
      </p:sp>
      <p:sp>
        <p:nvSpPr>
          <p:cNvPr id="3" name="Title 2">
            <a:extLst>
              <a:ext uri="{FF2B5EF4-FFF2-40B4-BE49-F238E27FC236}">
                <a16:creationId xmlns:a16="http://schemas.microsoft.com/office/drawing/2014/main" id="{4227CC60-B97B-4AA8-A7A2-3F917E896463}"/>
              </a:ext>
            </a:extLst>
          </p:cNvPr>
          <p:cNvSpPr>
            <a:spLocks noGrp="1"/>
          </p:cNvSpPr>
          <p:nvPr>
            <p:ph type="title"/>
          </p:nvPr>
        </p:nvSpPr>
        <p:spPr/>
        <p:txBody>
          <a:bodyPr/>
          <a:lstStyle/>
          <a:p>
            <a:r>
              <a:rPr lang="en-US" dirty="0"/>
              <a:t>Do you remember previous exercise?</a:t>
            </a:r>
          </a:p>
        </p:txBody>
      </p:sp>
      <p:sp>
        <p:nvSpPr>
          <p:cNvPr id="4" name="Slide Number Placeholder 3">
            <a:extLst>
              <a:ext uri="{FF2B5EF4-FFF2-40B4-BE49-F238E27FC236}">
                <a16:creationId xmlns:a16="http://schemas.microsoft.com/office/drawing/2014/main" id="{E07FF13D-ED73-450B-A556-2D238BC3EF9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1631860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DBC76-3641-42AE-B32A-6196227C752E}"/>
              </a:ext>
            </a:extLst>
          </p:cNvPr>
          <p:cNvPicPr>
            <a:picLocks noChangeAspect="1"/>
          </p:cNvPicPr>
          <p:nvPr/>
        </p:nvPicPr>
        <p:blipFill>
          <a:blip r:embed="rId2"/>
          <a:stretch>
            <a:fillRect/>
          </a:stretch>
        </p:blipFill>
        <p:spPr>
          <a:xfrm>
            <a:off x="5833891" y="3787805"/>
            <a:ext cx="5453413" cy="2961643"/>
          </a:xfrm>
          <a:prstGeom prst="rect">
            <a:avLst/>
          </a:prstGeom>
        </p:spPr>
      </p:pic>
      <p:sp>
        <p:nvSpPr>
          <p:cNvPr id="3" name="Title 2">
            <a:extLst>
              <a:ext uri="{FF2B5EF4-FFF2-40B4-BE49-F238E27FC236}">
                <a16:creationId xmlns:a16="http://schemas.microsoft.com/office/drawing/2014/main" id="{E805F707-8806-4BFF-B1C1-F9F1337A057B}"/>
              </a:ext>
            </a:extLst>
          </p:cNvPr>
          <p:cNvSpPr>
            <a:spLocks noGrp="1"/>
          </p:cNvSpPr>
          <p:nvPr>
            <p:ph type="title"/>
          </p:nvPr>
        </p:nvSpPr>
        <p:spPr/>
        <p:txBody>
          <a:bodyPr/>
          <a:lstStyle/>
          <a:p>
            <a:r>
              <a:rPr lang="en-US" dirty="0"/>
              <a:t>Visualizing in Agile</a:t>
            </a:r>
          </a:p>
        </p:txBody>
      </p:sp>
      <p:sp>
        <p:nvSpPr>
          <p:cNvPr id="4" name="Slide Number Placeholder 3">
            <a:extLst>
              <a:ext uri="{FF2B5EF4-FFF2-40B4-BE49-F238E27FC236}">
                <a16:creationId xmlns:a16="http://schemas.microsoft.com/office/drawing/2014/main" id="{A7D80894-D218-46D8-8241-59691386C872}"/>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34</a:t>
            </a:fld>
            <a:endParaRPr lang="en-US" dirty="0"/>
          </a:p>
        </p:txBody>
      </p:sp>
      <p:sp>
        <p:nvSpPr>
          <p:cNvPr id="6" name="Text Placeholder 1">
            <a:extLst>
              <a:ext uri="{FF2B5EF4-FFF2-40B4-BE49-F238E27FC236}">
                <a16:creationId xmlns:a16="http://schemas.microsoft.com/office/drawing/2014/main" id="{A15E2B60-502C-4C5A-8DD1-F617E8377A40}"/>
              </a:ext>
            </a:extLst>
          </p:cNvPr>
          <p:cNvSpPr>
            <a:spLocks noGrp="1"/>
          </p:cNvSpPr>
          <p:nvPr>
            <p:ph type="body" sz="quarter" idx="10"/>
          </p:nvPr>
        </p:nvSpPr>
        <p:spPr>
          <a:xfrm>
            <a:off x="190402" y="1196125"/>
            <a:ext cx="11818096" cy="5201066"/>
          </a:xfrm>
        </p:spPr>
        <p:txBody>
          <a:bodyPr>
            <a:normAutofit/>
          </a:bodyPr>
          <a:lstStyle/>
          <a:p>
            <a:r>
              <a:rPr lang="en-US" sz="3600" dirty="0"/>
              <a:t>Visual in Agile: </a:t>
            </a:r>
          </a:p>
          <a:p>
            <a:pPr lvl="1"/>
            <a:r>
              <a:rPr lang="en-US" sz="3200" dirty="0"/>
              <a:t>Visual is important.</a:t>
            </a:r>
          </a:p>
          <a:p>
            <a:pPr lvl="1"/>
            <a:r>
              <a:rPr lang="en-US" sz="3200" dirty="0"/>
              <a:t>Make sure everyone knows where the team is currently. </a:t>
            </a:r>
          </a:p>
          <a:p>
            <a:pPr lvl="1"/>
            <a:r>
              <a:rPr lang="en-US" sz="3200" dirty="0"/>
              <a:t>It gives an overview of where the team is heading to. </a:t>
            </a:r>
          </a:p>
          <a:p>
            <a:pPr lvl="1"/>
            <a:r>
              <a:rPr lang="en-US" sz="3200" dirty="0"/>
              <a:t>Thing of this as a map.</a:t>
            </a:r>
          </a:p>
        </p:txBody>
      </p:sp>
    </p:spTree>
    <p:extLst>
      <p:ext uri="{BB962C8B-B14F-4D97-AF65-F5344CB8AC3E}">
        <p14:creationId xmlns:p14="http://schemas.microsoft.com/office/powerpoint/2010/main" val="22659768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AD85F8-8232-4475-BC8B-FC2C14E14CC6}"/>
              </a:ext>
            </a:extLst>
          </p:cNvPr>
          <p:cNvPicPr>
            <a:picLocks noChangeAspect="1"/>
          </p:cNvPicPr>
          <p:nvPr/>
        </p:nvPicPr>
        <p:blipFill>
          <a:blip r:embed="rId2"/>
          <a:stretch>
            <a:fillRect/>
          </a:stretch>
        </p:blipFill>
        <p:spPr>
          <a:xfrm>
            <a:off x="0" y="1113183"/>
            <a:ext cx="12191999" cy="5744817"/>
          </a:xfrm>
          <a:prstGeom prst="rect">
            <a:avLst/>
          </a:prstGeom>
        </p:spPr>
      </p:pic>
      <p:sp>
        <p:nvSpPr>
          <p:cNvPr id="3" name="Title 2">
            <a:extLst>
              <a:ext uri="{FF2B5EF4-FFF2-40B4-BE49-F238E27FC236}">
                <a16:creationId xmlns:a16="http://schemas.microsoft.com/office/drawing/2014/main" id="{ADB52580-15D3-4730-8DF6-E740CC569850}"/>
              </a:ext>
            </a:extLst>
          </p:cNvPr>
          <p:cNvSpPr>
            <a:spLocks noGrp="1"/>
          </p:cNvSpPr>
          <p:nvPr>
            <p:ph type="title"/>
          </p:nvPr>
        </p:nvSpPr>
        <p:spPr/>
        <p:txBody>
          <a:bodyPr/>
          <a:lstStyle/>
          <a:p>
            <a:r>
              <a:rPr lang="en-US" dirty="0"/>
              <a:t>Reporting in Agile</a:t>
            </a:r>
          </a:p>
        </p:txBody>
      </p:sp>
      <p:sp>
        <p:nvSpPr>
          <p:cNvPr id="4" name="Slide Number Placeholder 3">
            <a:extLst>
              <a:ext uri="{FF2B5EF4-FFF2-40B4-BE49-F238E27FC236}">
                <a16:creationId xmlns:a16="http://schemas.microsoft.com/office/drawing/2014/main" id="{B94B8974-93EC-4E34-B562-BB03199716C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35</a:t>
            </a:fld>
            <a:endParaRPr lang="en-US" dirty="0"/>
          </a:p>
        </p:txBody>
      </p:sp>
    </p:spTree>
    <p:extLst>
      <p:ext uri="{BB962C8B-B14F-4D97-AF65-F5344CB8AC3E}">
        <p14:creationId xmlns:p14="http://schemas.microsoft.com/office/powerpoint/2010/main" val="224293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C699D5-A6D8-4081-8C2F-E20726D5992F}"/>
              </a:ext>
            </a:extLst>
          </p:cNvPr>
          <p:cNvPicPr>
            <a:picLocks noChangeAspect="1"/>
          </p:cNvPicPr>
          <p:nvPr/>
        </p:nvPicPr>
        <p:blipFill>
          <a:blip r:embed="rId2"/>
          <a:stretch>
            <a:fillRect/>
          </a:stretch>
        </p:blipFill>
        <p:spPr>
          <a:xfrm>
            <a:off x="5923855" y="1366000"/>
            <a:ext cx="6071379" cy="5035861"/>
          </a:xfrm>
          <a:prstGeom prst="rect">
            <a:avLst/>
          </a:prstGeom>
        </p:spPr>
      </p:pic>
      <p:sp>
        <p:nvSpPr>
          <p:cNvPr id="2" name="Text Placeholder 1">
            <a:extLst>
              <a:ext uri="{FF2B5EF4-FFF2-40B4-BE49-F238E27FC236}">
                <a16:creationId xmlns:a16="http://schemas.microsoft.com/office/drawing/2014/main" id="{7B96E54C-7F09-4452-9F38-2B4A52EB0EC6}"/>
              </a:ext>
            </a:extLst>
          </p:cNvPr>
          <p:cNvSpPr>
            <a:spLocks noGrp="1"/>
          </p:cNvSpPr>
          <p:nvPr>
            <p:ph type="body" sz="quarter" idx="10"/>
          </p:nvPr>
        </p:nvSpPr>
        <p:spPr>
          <a:xfrm>
            <a:off x="190405" y="1172640"/>
            <a:ext cx="11917526" cy="5685360"/>
          </a:xfrm>
        </p:spPr>
        <p:txBody>
          <a:bodyPr>
            <a:normAutofit/>
          </a:bodyPr>
          <a:lstStyle/>
          <a:p>
            <a:r>
              <a:rPr lang="en-US" sz="2600" dirty="0"/>
              <a:t>Think of the 4 dimensions here.</a:t>
            </a:r>
          </a:p>
          <a:p>
            <a:r>
              <a:rPr lang="en-US" sz="2600" dirty="0"/>
              <a:t>Agile is driven by self-directed teams.</a:t>
            </a:r>
          </a:p>
          <a:p>
            <a:r>
              <a:rPr lang="en-US" sz="2600" dirty="0"/>
              <a:t>Do not try to hide. </a:t>
            </a:r>
          </a:p>
          <a:p>
            <a:r>
              <a:rPr lang="en-US" sz="2600" dirty="0"/>
              <a:t>Keep it current.</a:t>
            </a:r>
          </a:p>
          <a:p>
            <a:r>
              <a:rPr lang="en-US" sz="2600" dirty="0"/>
              <a:t>Simple, no need to polish.</a:t>
            </a:r>
          </a:p>
          <a:p>
            <a:r>
              <a:rPr lang="en-US" sz="2600" dirty="0"/>
              <a:t>Influential – need to send a message.</a:t>
            </a:r>
          </a:p>
          <a:p>
            <a:r>
              <a:rPr lang="en-US" sz="2600" dirty="0"/>
              <a:t>Minimal in numbers. </a:t>
            </a:r>
          </a:p>
          <a:p>
            <a:r>
              <a:rPr lang="en-US" sz="2600" dirty="0"/>
              <a:t>Do not forget to visualize the risk.</a:t>
            </a:r>
          </a:p>
          <a:p>
            <a:r>
              <a:rPr lang="en-US" sz="2600" dirty="0"/>
              <a:t>Use burn up / burn down charts. </a:t>
            </a:r>
          </a:p>
        </p:txBody>
      </p:sp>
      <p:sp>
        <p:nvSpPr>
          <p:cNvPr id="3" name="Title 2">
            <a:extLst>
              <a:ext uri="{FF2B5EF4-FFF2-40B4-BE49-F238E27FC236}">
                <a16:creationId xmlns:a16="http://schemas.microsoft.com/office/drawing/2014/main" id="{6A3A8000-0A90-41F1-AD15-BB86B9C6CE5B}"/>
              </a:ext>
            </a:extLst>
          </p:cNvPr>
          <p:cNvSpPr>
            <a:spLocks noGrp="1"/>
          </p:cNvSpPr>
          <p:nvPr>
            <p:ph type="title"/>
          </p:nvPr>
        </p:nvSpPr>
        <p:spPr/>
        <p:txBody>
          <a:bodyPr/>
          <a:lstStyle/>
          <a:p>
            <a:r>
              <a:rPr lang="en-US" dirty="0"/>
              <a:t>BVC – Big Visual Charts</a:t>
            </a:r>
          </a:p>
        </p:txBody>
      </p:sp>
      <p:sp>
        <p:nvSpPr>
          <p:cNvPr id="4" name="Slide Number Placeholder 3">
            <a:extLst>
              <a:ext uri="{FF2B5EF4-FFF2-40B4-BE49-F238E27FC236}">
                <a16:creationId xmlns:a16="http://schemas.microsoft.com/office/drawing/2014/main" id="{0BC6228B-90A1-49DE-A7F7-462B4A5E6667}"/>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15453607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9EF60-6FA5-413F-90EC-51601AC23004}"/>
              </a:ext>
            </a:extLst>
          </p:cNvPr>
          <p:cNvPicPr>
            <a:picLocks noChangeAspect="1"/>
          </p:cNvPicPr>
          <p:nvPr/>
        </p:nvPicPr>
        <p:blipFill>
          <a:blip r:embed="rId2"/>
          <a:stretch>
            <a:fillRect/>
          </a:stretch>
        </p:blipFill>
        <p:spPr>
          <a:xfrm>
            <a:off x="1547812" y="1418519"/>
            <a:ext cx="9096375" cy="5048250"/>
          </a:xfrm>
          <a:prstGeom prst="rect">
            <a:avLst/>
          </a:prstGeom>
        </p:spPr>
      </p:pic>
      <p:sp>
        <p:nvSpPr>
          <p:cNvPr id="3" name="Title 2">
            <a:extLst>
              <a:ext uri="{FF2B5EF4-FFF2-40B4-BE49-F238E27FC236}">
                <a16:creationId xmlns:a16="http://schemas.microsoft.com/office/drawing/2014/main" id="{EEF21BD3-2E2F-4DD5-B3D4-F5CCBE7C2927}"/>
              </a:ext>
            </a:extLst>
          </p:cNvPr>
          <p:cNvSpPr>
            <a:spLocks noGrp="1"/>
          </p:cNvSpPr>
          <p:nvPr>
            <p:ph type="title"/>
          </p:nvPr>
        </p:nvSpPr>
        <p:spPr/>
        <p:txBody>
          <a:bodyPr/>
          <a:lstStyle/>
          <a:p>
            <a:r>
              <a:rPr lang="en-US" dirty="0"/>
              <a:t>BVC – Big Visual Charts</a:t>
            </a:r>
          </a:p>
        </p:txBody>
      </p:sp>
      <p:sp>
        <p:nvSpPr>
          <p:cNvPr id="4" name="Slide Number Placeholder 3">
            <a:extLst>
              <a:ext uri="{FF2B5EF4-FFF2-40B4-BE49-F238E27FC236}">
                <a16:creationId xmlns:a16="http://schemas.microsoft.com/office/drawing/2014/main" id="{AEB04212-3834-4F64-ABC8-141115B599C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15117542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A2613-CFC9-43AA-976A-5E9BB4DA7EC9}"/>
              </a:ext>
            </a:extLst>
          </p:cNvPr>
          <p:cNvSpPr>
            <a:spLocks noGrp="1"/>
          </p:cNvSpPr>
          <p:nvPr>
            <p:ph type="title"/>
          </p:nvPr>
        </p:nvSpPr>
        <p:spPr/>
        <p:txBody>
          <a:bodyPr/>
          <a:lstStyle/>
          <a:p>
            <a:r>
              <a:rPr lang="en-US" dirty="0"/>
              <a:t>BVC – Big Visual Charts</a:t>
            </a:r>
          </a:p>
        </p:txBody>
      </p:sp>
      <p:sp>
        <p:nvSpPr>
          <p:cNvPr id="4" name="Slide Number Placeholder 3">
            <a:extLst>
              <a:ext uri="{FF2B5EF4-FFF2-40B4-BE49-F238E27FC236}">
                <a16:creationId xmlns:a16="http://schemas.microsoft.com/office/drawing/2014/main" id="{3C424F23-8C88-4589-813D-0520DFC9C54C}"/>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38</a:t>
            </a:fld>
            <a:endParaRPr lang="en-US" dirty="0"/>
          </a:p>
        </p:txBody>
      </p:sp>
      <p:pic>
        <p:nvPicPr>
          <p:cNvPr id="5" name="Picture 4">
            <a:extLst>
              <a:ext uri="{FF2B5EF4-FFF2-40B4-BE49-F238E27FC236}">
                <a16:creationId xmlns:a16="http://schemas.microsoft.com/office/drawing/2014/main" id="{3A66A9E3-3CC4-4286-A976-58B769EB1F1F}"/>
              </a:ext>
            </a:extLst>
          </p:cNvPr>
          <p:cNvPicPr>
            <a:picLocks noChangeAspect="1"/>
          </p:cNvPicPr>
          <p:nvPr/>
        </p:nvPicPr>
        <p:blipFill>
          <a:blip r:embed="rId2"/>
          <a:stretch>
            <a:fillRect/>
          </a:stretch>
        </p:blipFill>
        <p:spPr>
          <a:xfrm>
            <a:off x="2822193" y="2429433"/>
            <a:ext cx="6547614" cy="4260595"/>
          </a:xfrm>
          <a:prstGeom prst="rect">
            <a:avLst/>
          </a:prstGeom>
        </p:spPr>
      </p:pic>
      <p:sp>
        <p:nvSpPr>
          <p:cNvPr id="6" name="Text Placeholder 1">
            <a:extLst>
              <a:ext uri="{FF2B5EF4-FFF2-40B4-BE49-F238E27FC236}">
                <a16:creationId xmlns:a16="http://schemas.microsoft.com/office/drawing/2014/main" id="{92999223-423F-4893-8F81-B1C030CE4422}"/>
              </a:ext>
            </a:extLst>
          </p:cNvPr>
          <p:cNvSpPr>
            <a:spLocks noGrp="1"/>
          </p:cNvSpPr>
          <p:nvPr>
            <p:ph type="body" sz="quarter" idx="10"/>
          </p:nvPr>
        </p:nvSpPr>
        <p:spPr>
          <a:xfrm>
            <a:off x="190405" y="1172640"/>
            <a:ext cx="11917526" cy="4055343"/>
          </a:xfrm>
        </p:spPr>
        <p:txBody>
          <a:bodyPr>
            <a:normAutofit/>
          </a:bodyPr>
          <a:lstStyle/>
          <a:p>
            <a:r>
              <a:rPr lang="en-US" sz="2600" dirty="0"/>
              <a:t>Another way to consider what should be on the chart.</a:t>
            </a:r>
          </a:p>
          <a:p>
            <a:r>
              <a:rPr lang="en-US" sz="2600" dirty="0"/>
              <a:t>…or you can simply think what is important for the team and stakeholders.  </a:t>
            </a:r>
          </a:p>
        </p:txBody>
      </p:sp>
    </p:spTree>
    <p:extLst>
      <p:ext uri="{BB962C8B-B14F-4D97-AF65-F5344CB8AC3E}">
        <p14:creationId xmlns:p14="http://schemas.microsoft.com/office/powerpoint/2010/main" val="27813712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2110A5-CEB5-4EF5-B866-FD8860ACD8A8}"/>
              </a:ext>
            </a:extLst>
          </p:cNvPr>
          <p:cNvSpPr>
            <a:spLocks noGrp="1"/>
          </p:cNvSpPr>
          <p:nvPr>
            <p:ph type="title"/>
          </p:nvPr>
        </p:nvSpPr>
        <p:spPr/>
        <p:txBody>
          <a:bodyPr/>
          <a:lstStyle/>
          <a:p>
            <a:r>
              <a:rPr lang="en-US" dirty="0"/>
              <a:t>BVC – Big Visual Charts</a:t>
            </a:r>
          </a:p>
        </p:txBody>
      </p:sp>
      <p:sp>
        <p:nvSpPr>
          <p:cNvPr id="4" name="Slide Number Placeholder 3">
            <a:extLst>
              <a:ext uri="{FF2B5EF4-FFF2-40B4-BE49-F238E27FC236}">
                <a16:creationId xmlns:a16="http://schemas.microsoft.com/office/drawing/2014/main" id="{9AAD13D8-FCC9-48D1-8CD7-48F839F7FE24}"/>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39</a:t>
            </a:fld>
            <a:endParaRPr lang="en-US" dirty="0"/>
          </a:p>
        </p:txBody>
      </p:sp>
      <p:pic>
        <p:nvPicPr>
          <p:cNvPr id="5" name="Picture 4">
            <a:extLst>
              <a:ext uri="{FF2B5EF4-FFF2-40B4-BE49-F238E27FC236}">
                <a16:creationId xmlns:a16="http://schemas.microsoft.com/office/drawing/2014/main" id="{FA3E7A51-C8C3-4379-8D90-5B2A204FA1B5}"/>
              </a:ext>
            </a:extLst>
          </p:cNvPr>
          <p:cNvPicPr>
            <a:picLocks noChangeAspect="1"/>
          </p:cNvPicPr>
          <p:nvPr/>
        </p:nvPicPr>
        <p:blipFill>
          <a:blip r:embed="rId2"/>
          <a:stretch>
            <a:fillRect/>
          </a:stretch>
        </p:blipFill>
        <p:spPr>
          <a:xfrm>
            <a:off x="1377778" y="1264873"/>
            <a:ext cx="9240457" cy="5132323"/>
          </a:xfrm>
          <a:prstGeom prst="rect">
            <a:avLst/>
          </a:prstGeom>
        </p:spPr>
      </p:pic>
    </p:spTree>
    <p:extLst>
      <p:ext uri="{BB962C8B-B14F-4D97-AF65-F5344CB8AC3E}">
        <p14:creationId xmlns:p14="http://schemas.microsoft.com/office/powerpoint/2010/main" val="1932885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лавие 5">
            <a:extLst>
              <a:ext uri="{FF2B5EF4-FFF2-40B4-BE49-F238E27FC236}">
                <a16:creationId xmlns:a16="http://schemas.microsoft.com/office/drawing/2014/main" id="{14D86383-2C9D-4237-BC78-EB60B419478B}"/>
              </a:ext>
            </a:extLst>
          </p:cNvPr>
          <p:cNvSpPr>
            <a:spLocks noGrp="1"/>
          </p:cNvSpPr>
          <p:nvPr>
            <p:ph type="subTitle" sz="quarter" idx="11"/>
          </p:nvPr>
        </p:nvSpPr>
        <p:spPr/>
        <p:txBody>
          <a:bodyPr/>
          <a:lstStyle/>
          <a:p>
            <a:endParaRPr lang="en-US"/>
          </a:p>
        </p:txBody>
      </p:sp>
      <p:sp>
        <p:nvSpPr>
          <p:cNvPr id="5" name="Заглавие 4">
            <a:extLst>
              <a:ext uri="{FF2B5EF4-FFF2-40B4-BE49-F238E27FC236}">
                <a16:creationId xmlns:a16="http://schemas.microsoft.com/office/drawing/2014/main" id="{C922879F-79D8-462F-837F-5EF9C6E938E5}"/>
              </a:ext>
            </a:extLst>
          </p:cNvPr>
          <p:cNvSpPr>
            <a:spLocks noGrp="1"/>
          </p:cNvSpPr>
          <p:nvPr>
            <p:ph type="title" sz="quarter" idx="10"/>
          </p:nvPr>
        </p:nvSpPr>
        <p:spPr/>
        <p:txBody>
          <a:bodyPr/>
          <a:lstStyle/>
          <a:p>
            <a:r>
              <a:rPr lang="en-US" sz="5400" dirty="0"/>
              <a:t>Team Velocity – recapture</a:t>
            </a:r>
            <a:endParaRPr lang="en-US" dirty="0"/>
          </a:p>
        </p:txBody>
      </p:sp>
      <p:sp>
        <p:nvSpPr>
          <p:cNvPr id="2" name="Контейнер за номер на слайда 1">
            <a:extLst>
              <a:ext uri="{FF2B5EF4-FFF2-40B4-BE49-F238E27FC236}">
                <a16:creationId xmlns:a16="http://schemas.microsoft.com/office/drawing/2014/main" id="{A566CFDC-9DE6-4F41-9F2F-5235E0BA3B5C}"/>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4</a:t>
            </a:fld>
            <a:endParaRPr lang="en-US" noProof="0"/>
          </a:p>
        </p:txBody>
      </p:sp>
      <p:pic>
        <p:nvPicPr>
          <p:cNvPr id="3074" name="Picture 2" descr="Burndown, scrum, sprint, team, velocity icon - Download on Iconfinder">
            <a:extLst>
              <a:ext uri="{FF2B5EF4-FFF2-40B4-BE49-F238E27FC236}">
                <a16:creationId xmlns:a16="http://schemas.microsoft.com/office/drawing/2014/main" id="{D9F9B119-11AF-4612-AACE-4943FB153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056" y="1385091"/>
            <a:ext cx="2465887" cy="246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379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45C25-6719-4CFD-98CA-77FF39781482}"/>
              </a:ext>
            </a:extLst>
          </p:cNvPr>
          <p:cNvPicPr>
            <a:picLocks noChangeAspect="1"/>
          </p:cNvPicPr>
          <p:nvPr/>
        </p:nvPicPr>
        <p:blipFill>
          <a:blip r:embed="rId2"/>
          <a:stretch>
            <a:fillRect/>
          </a:stretch>
        </p:blipFill>
        <p:spPr>
          <a:xfrm>
            <a:off x="6580667" y="3153747"/>
            <a:ext cx="5318291" cy="3552294"/>
          </a:xfrm>
          <a:prstGeom prst="rect">
            <a:avLst/>
          </a:prstGeom>
        </p:spPr>
      </p:pic>
      <p:sp>
        <p:nvSpPr>
          <p:cNvPr id="3" name="Title 2">
            <a:extLst>
              <a:ext uri="{FF2B5EF4-FFF2-40B4-BE49-F238E27FC236}">
                <a16:creationId xmlns:a16="http://schemas.microsoft.com/office/drawing/2014/main" id="{BDE96A6D-7C47-4243-BAC3-02AA7D264EAC}"/>
              </a:ext>
            </a:extLst>
          </p:cNvPr>
          <p:cNvSpPr>
            <a:spLocks noGrp="1"/>
          </p:cNvSpPr>
          <p:nvPr>
            <p:ph type="title"/>
          </p:nvPr>
        </p:nvSpPr>
        <p:spPr/>
        <p:txBody>
          <a:bodyPr/>
          <a:lstStyle/>
          <a:p>
            <a:r>
              <a:rPr lang="en-US" dirty="0"/>
              <a:t>Why do we need charts?</a:t>
            </a:r>
          </a:p>
        </p:txBody>
      </p:sp>
      <p:sp>
        <p:nvSpPr>
          <p:cNvPr id="4" name="Slide Number Placeholder 3">
            <a:extLst>
              <a:ext uri="{FF2B5EF4-FFF2-40B4-BE49-F238E27FC236}">
                <a16:creationId xmlns:a16="http://schemas.microsoft.com/office/drawing/2014/main" id="{D9A4F347-33B9-47F2-9A5F-E5C9606F8360}"/>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40</a:t>
            </a:fld>
            <a:endParaRPr lang="en-US" dirty="0"/>
          </a:p>
        </p:txBody>
      </p:sp>
      <p:sp>
        <p:nvSpPr>
          <p:cNvPr id="6" name="Text Placeholder 1">
            <a:extLst>
              <a:ext uri="{FF2B5EF4-FFF2-40B4-BE49-F238E27FC236}">
                <a16:creationId xmlns:a16="http://schemas.microsoft.com/office/drawing/2014/main" id="{62D2EE9D-2EBD-4FAD-A08C-DBF43A194B56}"/>
              </a:ext>
            </a:extLst>
          </p:cNvPr>
          <p:cNvSpPr>
            <a:spLocks noGrp="1"/>
          </p:cNvSpPr>
          <p:nvPr>
            <p:ph type="body" sz="quarter" idx="10"/>
          </p:nvPr>
        </p:nvSpPr>
        <p:spPr>
          <a:xfrm>
            <a:off x="190405" y="1172640"/>
            <a:ext cx="11917526" cy="4285768"/>
          </a:xfrm>
        </p:spPr>
        <p:txBody>
          <a:bodyPr>
            <a:normAutofit/>
          </a:bodyPr>
          <a:lstStyle/>
          <a:p>
            <a:r>
              <a:rPr lang="en-US" sz="2800" dirty="0"/>
              <a:t>The chart should not be an end to itself, but be able to bring conversation.</a:t>
            </a:r>
          </a:p>
          <a:p>
            <a:r>
              <a:rPr lang="en-US" sz="2800" dirty="0"/>
              <a:t>The charts should be updated after each iteration. </a:t>
            </a:r>
          </a:p>
          <a:p>
            <a:r>
              <a:rPr lang="en-US" sz="2800" dirty="0"/>
              <a:t>Every two weeks (or so) the following discussion could be triggered.   </a:t>
            </a:r>
          </a:p>
          <a:p>
            <a:r>
              <a:rPr lang="en-US" sz="2800" dirty="0"/>
              <a:t>If needed, then change and iterate. </a:t>
            </a:r>
          </a:p>
          <a:p>
            <a:r>
              <a:rPr lang="en-US" sz="2800" dirty="0"/>
              <a:t>If barrier is needed, then overcome. </a:t>
            </a:r>
          </a:p>
        </p:txBody>
      </p:sp>
    </p:spTree>
    <p:extLst>
      <p:ext uri="{BB962C8B-B14F-4D97-AF65-F5344CB8AC3E}">
        <p14:creationId xmlns:p14="http://schemas.microsoft.com/office/powerpoint/2010/main" val="33500923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318F8-7890-4155-8D4F-3B902D3A1AA3}"/>
              </a:ext>
            </a:extLst>
          </p:cNvPr>
          <p:cNvSpPr>
            <a:spLocks noGrp="1"/>
          </p:cNvSpPr>
          <p:nvPr>
            <p:ph type="title"/>
          </p:nvPr>
        </p:nvSpPr>
        <p:spPr/>
        <p:txBody>
          <a:bodyPr/>
          <a:lstStyle/>
          <a:p>
            <a:r>
              <a:rPr lang="en-US" dirty="0"/>
              <a:t>Tools to use in agile. </a:t>
            </a:r>
          </a:p>
        </p:txBody>
      </p:sp>
      <p:sp>
        <p:nvSpPr>
          <p:cNvPr id="4" name="Slide Number Placeholder 3">
            <a:extLst>
              <a:ext uri="{FF2B5EF4-FFF2-40B4-BE49-F238E27FC236}">
                <a16:creationId xmlns:a16="http://schemas.microsoft.com/office/drawing/2014/main" id="{50CC5914-A7D5-4722-AA5F-77423BAC27BD}"/>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41</a:t>
            </a:fld>
            <a:endParaRPr lang="en-US" dirty="0"/>
          </a:p>
        </p:txBody>
      </p:sp>
      <p:pic>
        <p:nvPicPr>
          <p:cNvPr id="5" name="Picture 4">
            <a:extLst>
              <a:ext uri="{FF2B5EF4-FFF2-40B4-BE49-F238E27FC236}">
                <a16:creationId xmlns:a16="http://schemas.microsoft.com/office/drawing/2014/main" id="{5F80D78D-CC5B-4D01-A305-ACFD197E7A0A}"/>
              </a:ext>
            </a:extLst>
          </p:cNvPr>
          <p:cNvPicPr>
            <a:picLocks noChangeAspect="1"/>
          </p:cNvPicPr>
          <p:nvPr/>
        </p:nvPicPr>
        <p:blipFill>
          <a:blip r:embed="rId2"/>
          <a:stretch>
            <a:fillRect/>
          </a:stretch>
        </p:blipFill>
        <p:spPr>
          <a:xfrm>
            <a:off x="764899" y="1583841"/>
            <a:ext cx="10344150" cy="4048125"/>
          </a:xfrm>
          <a:prstGeom prst="rect">
            <a:avLst/>
          </a:prstGeom>
        </p:spPr>
      </p:pic>
    </p:spTree>
    <p:extLst>
      <p:ext uri="{BB962C8B-B14F-4D97-AF65-F5344CB8AC3E}">
        <p14:creationId xmlns:p14="http://schemas.microsoft.com/office/powerpoint/2010/main" val="20701495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FAA493-6C69-4A17-84C9-ACAA7D2E7A3C}"/>
              </a:ext>
            </a:extLst>
          </p:cNvPr>
          <p:cNvPicPr>
            <a:picLocks noChangeAspect="1"/>
          </p:cNvPicPr>
          <p:nvPr/>
        </p:nvPicPr>
        <p:blipFill>
          <a:blip r:embed="rId2"/>
          <a:stretch>
            <a:fillRect/>
          </a:stretch>
        </p:blipFill>
        <p:spPr>
          <a:xfrm>
            <a:off x="3296855" y="3275044"/>
            <a:ext cx="7317447" cy="3276573"/>
          </a:xfrm>
          <a:prstGeom prst="rect">
            <a:avLst/>
          </a:prstGeom>
        </p:spPr>
      </p:pic>
      <p:sp>
        <p:nvSpPr>
          <p:cNvPr id="2" name="Text Placeholder 1">
            <a:extLst>
              <a:ext uri="{FF2B5EF4-FFF2-40B4-BE49-F238E27FC236}">
                <a16:creationId xmlns:a16="http://schemas.microsoft.com/office/drawing/2014/main" id="{50B53915-1D0C-42EA-9D9B-5AC2D477FC29}"/>
              </a:ext>
            </a:extLst>
          </p:cNvPr>
          <p:cNvSpPr>
            <a:spLocks noGrp="1"/>
          </p:cNvSpPr>
          <p:nvPr>
            <p:ph type="body" sz="quarter" idx="10"/>
          </p:nvPr>
        </p:nvSpPr>
        <p:spPr>
          <a:xfrm>
            <a:off x="190402" y="1196125"/>
            <a:ext cx="11804832" cy="1735918"/>
          </a:xfrm>
        </p:spPr>
        <p:txBody>
          <a:bodyPr>
            <a:noAutofit/>
          </a:bodyPr>
          <a:lstStyle/>
          <a:p>
            <a:r>
              <a:rPr lang="en-US" sz="3200" dirty="0"/>
              <a:t>Agile could be fragile. </a:t>
            </a:r>
          </a:p>
          <a:p>
            <a:r>
              <a:rPr lang="en-US" sz="3200" dirty="0"/>
              <a:t>Do not think Agile simply because its trendy.</a:t>
            </a:r>
          </a:p>
          <a:p>
            <a:r>
              <a:rPr lang="en-US" sz="3200" dirty="0"/>
              <a:t>If something does not work – change it. </a:t>
            </a:r>
          </a:p>
        </p:txBody>
      </p:sp>
      <p:sp>
        <p:nvSpPr>
          <p:cNvPr id="3" name="Title 2">
            <a:extLst>
              <a:ext uri="{FF2B5EF4-FFF2-40B4-BE49-F238E27FC236}">
                <a16:creationId xmlns:a16="http://schemas.microsoft.com/office/drawing/2014/main" id="{773514E4-D1B9-4FF2-96EB-F757BC07526A}"/>
              </a:ext>
            </a:extLst>
          </p:cNvPr>
          <p:cNvSpPr>
            <a:spLocks noGrp="1"/>
          </p:cNvSpPr>
          <p:nvPr>
            <p:ph type="title"/>
          </p:nvPr>
        </p:nvSpPr>
        <p:spPr/>
        <p:txBody>
          <a:bodyPr/>
          <a:lstStyle/>
          <a:p>
            <a:r>
              <a:rPr lang="en-US" dirty="0"/>
              <a:t>Agile – success rate</a:t>
            </a:r>
          </a:p>
        </p:txBody>
      </p:sp>
      <p:sp>
        <p:nvSpPr>
          <p:cNvPr id="4" name="Slide Number Placeholder 3">
            <a:extLst>
              <a:ext uri="{FF2B5EF4-FFF2-40B4-BE49-F238E27FC236}">
                <a16:creationId xmlns:a16="http://schemas.microsoft.com/office/drawing/2014/main" id="{177000DF-5E91-49FA-B806-8249EC938948}"/>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42</a:t>
            </a:fld>
            <a:endParaRPr lang="en-US" dirty="0"/>
          </a:p>
        </p:txBody>
      </p:sp>
    </p:spTree>
    <p:extLst>
      <p:ext uri="{BB962C8B-B14F-4D97-AF65-F5344CB8AC3E}">
        <p14:creationId xmlns:p14="http://schemas.microsoft.com/office/powerpoint/2010/main" val="38334845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43</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3" y="1419225"/>
            <a:ext cx="8635244"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1" indent="-571500">
                <a:spcBef>
                  <a:spcPts val="600"/>
                </a:spcBef>
                <a:spcAft>
                  <a:spcPts val="600"/>
                </a:spcAft>
                <a:buFont typeface="Wingdings" panose="05000000000000000000" pitchFamily="2" charset="2"/>
                <a:buChar char="§"/>
              </a:pPr>
              <a:r>
                <a:rPr lang="en-US" altLang="ko-KR" sz="3200" dirty="0">
                  <a:solidFill>
                    <a:schemeClr val="bg2"/>
                  </a:solidFill>
                </a:rPr>
                <a:t>Measuring is key for improvement </a:t>
              </a:r>
            </a:p>
            <a:p>
              <a:pPr marL="1028700" lvl="1" indent="-571500">
                <a:spcBef>
                  <a:spcPts val="600"/>
                </a:spcBef>
                <a:spcAft>
                  <a:spcPts val="600"/>
                </a:spcAft>
                <a:buFont typeface="Wingdings" panose="05000000000000000000" pitchFamily="2" charset="2"/>
                <a:buChar char="§"/>
              </a:pPr>
              <a:r>
                <a:rPr lang="en-US" altLang="ko-KR" sz="3200" dirty="0">
                  <a:solidFill>
                    <a:schemeClr val="bg2"/>
                  </a:solidFill>
                </a:rPr>
                <a:t>Do not measure only one criteria</a:t>
              </a:r>
            </a:p>
            <a:p>
              <a:pPr marL="1028700" lvl="1" indent="-571500">
                <a:spcBef>
                  <a:spcPts val="600"/>
                </a:spcBef>
                <a:spcAft>
                  <a:spcPts val="600"/>
                </a:spcAft>
                <a:buFont typeface="Wingdings" panose="05000000000000000000" pitchFamily="2" charset="2"/>
                <a:buChar char="§"/>
              </a:pPr>
              <a:r>
                <a:rPr lang="en-US" altLang="ko-KR" sz="3200" dirty="0">
                  <a:solidFill>
                    <a:schemeClr val="bg2"/>
                  </a:solidFill>
                </a:rPr>
                <a:t>Do not measure in vacuum</a:t>
              </a:r>
            </a:p>
            <a:p>
              <a:pPr marL="1028700" lvl="1" indent="-571500">
                <a:spcBef>
                  <a:spcPts val="600"/>
                </a:spcBef>
                <a:spcAft>
                  <a:spcPts val="600"/>
                </a:spcAft>
                <a:buFont typeface="Wingdings" panose="05000000000000000000" pitchFamily="2" charset="2"/>
                <a:buChar char="§"/>
              </a:pPr>
              <a:r>
                <a:rPr lang="en-US" altLang="ko-KR" sz="3200" dirty="0">
                  <a:solidFill>
                    <a:schemeClr val="bg2"/>
                  </a:solidFill>
                </a:rPr>
                <a:t>Add only the information that is required</a:t>
              </a: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1104" r="-2878"/>
          <a:stretch/>
        </p:blipFill>
        <p:spPr>
          <a:xfrm>
            <a:off x="5111631" y="4407698"/>
            <a:ext cx="6140835" cy="951208"/>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204340" y="3339000"/>
            <a:ext cx="4272023" cy="899525"/>
          </a:xfrm>
          <a:prstGeom prst="roundRect">
            <a:avLst/>
          </a:prstGeom>
          <a:solidFill>
            <a:schemeClr val="bg2"/>
          </a:solidFill>
          <a:ln>
            <a:solidFill>
              <a:schemeClr val="tx1"/>
            </a:solidFill>
          </a:ln>
          <a:effectLst/>
        </p:spPr>
      </p:pic>
      <p:pic>
        <p:nvPicPr>
          <p:cNvPr id="36" name="SB Tech">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257" t="5588" r="-7813" b="1819"/>
          <a:stretch/>
        </p:blipFill>
        <p:spPr>
          <a:xfrm>
            <a:off x="1063878" y="2301988"/>
            <a:ext cx="2926080" cy="900000"/>
          </a:xfrm>
          <a:prstGeom prst="roundRect">
            <a:avLst/>
          </a:prstGeom>
          <a:solidFill>
            <a:schemeClr val="bg2"/>
          </a:solidFill>
          <a:ln>
            <a:solidFill>
              <a:schemeClr val="tx1"/>
            </a:solidFill>
          </a:ln>
          <a:effectLst/>
        </p:spPr>
      </p:pic>
      <p:pic>
        <p:nvPicPr>
          <p:cNvPr id="27" name="Postbank">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20749" t="-8951" r="-23891" b="-8951"/>
          <a:stretch/>
        </p:blipFill>
        <p:spPr>
          <a:xfrm>
            <a:off x="8320122" y="1224899"/>
            <a:ext cx="2926650" cy="882654"/>
          </a:xfrm>
          <a:prstGeom prst="roundRect">
            <a:avLst/>
          </a:prstGeom>
          <a:solidFill>
            <a:schemeClr val="bg2"/>
          </a:solidFill>
          <a:ln>
            <a:solidFill>
              <a:schemeClr val="tx1"/>
            </a:solidFill>
          </a:ln>
          <a:effectLst/>
        </p:spPr>
      </p:pic>
      <p:pic>
        <p:nvPicPr>
          <p:cNvPr id="37" name="SmartIT">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8527" t="-16504" r="-13960" b="-16504"/>
          <a:stretch/>
        </p:blipFill>
        <p:spPr>
          <a:xfrm>
            <a:off x="4188000" y="2287667"/>
            <a:ext cx="4288364" cy="903495"/>
          </a:xfrm>
          <a:prstGeom prst="roundRect">
            <a:avLst/>
          </a:prstGeom>
          <a:solidFill>
            <a:schemeClr val="bg2"/>
          </a:solidFill>
          <a:ln>
            <a:solidFill>
              <a:schemeClr val="tx1"/>
            </a:solidFill>
          </a:ln>
          <a:effectLst/>
        </p:spPr>
      </p:pic>
      <p:pic>
        <p:nvPicPr>
          <p:cNvPr id="28" name="Codexio">
            <a:hlinkClick r:id="rId13"/>
          </p:cNvPr>
          <p:cNvPicPr>
            <a:picLocks noChangeAspect="1"/>
          </p:cNvPicPr>
          <p:nvPr/>
        </p:nvPicPr>
        <p:blipFill rotWithShape="1">
          <a:blip r:embed="rId14" cstate="hqprint">
            <a:extLst>
              <a:ext uri="{28A0092B-C50C-407E-A947-70E740481C1C}">
                <a14:useLocalDpi xmlns:a14="http://schemas.microsoft.com/office/drawing/2010/main" val="0"/>
              </a:ext>
            </a:extLst>
          </a:blip>
          <a:srcRect l="3315" t="4941" r="3550" b="4346"/>
          <a:stretch/>
        </p:blipFill>
        <p:spPr>
          <a:xfrm>
            <a:off x="8841000" y="2304529"/>
            <a:ext cx="1966594" cy="183542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2" name="Picture 1">
            <a:hlinkClick r:id="rId15"/>
          </p:cNvPr>
          <p:cNvPicPr>
            <a:picLocks noChangeAspect="1"/>
          </p:cNvPicPr>
          <p:nvPr/>
        </p:nvPicPr>
        <p:blipFill rotWithShape="1">
          <a:blip r:embed="rId16"/>
          <a:srcRect l="5838" t="5064" r="4136" b="5064"/>
          <a:stretch/>
        </p:blipFill>
        <p:spPr>
          <a:xfrm>
            <a:off x="1076054" y="3362375"/>
            <a:ext cx="2913904" cy="908427"/>
          </a:xfrm>
          <a:prstGeom prst="roundRect">
            <a:avLst/>
          </a:prstGeom>
          <a:solidFill>
            <a:schemeClr val="bg2"/>
          </a:solidFill>
          <a:ln>
            <a:solidFill>
              <a:schemeClr val="tx1"/>
            </a:solidFill>
          </a:ln>
          <a:effectLst/>
        </p:spPr>
      </p:pic>
      <p:pic>
        <p:nvPicPr>
          <p:cNvPr id="3" name="Picture 2">
            <a:hlinkClick r:id="rId17"/>
          </p:cNvPr>
          <p:cNvPicPr>
            <a:picLocks noChangeAspect="1"/>
          </p:cNvPicPr>
          <p:nvPr/>
        </p:nvPicPr>
        <p:blipFill>
          <a:blip r:embed="rId18"/>
          <a:stretch>
            <a:fillRect/>
          </a:stretch>
        </p:blipFill>
        <p:spPr>
          <a:xfrm>
            <a:off x="2922665" y="1233899"/>
            <a:ext cx="1380716" cy="864655"/>
          </a:xfrm>
          <a:prstGeom prst="roundRect">
            <a:avLst/>
          </a:prstGeom>
          <a:solidFill>
            <a:schemeClr val="bg2"/>
          </a:solidFill>
          <a:ln>
            <a:solidFill>
              <a:schemeClr val="tx1"/>
            </a:solidFill>
          </a:ln>
          <a:effectLst/>
        </p:spPr>
      </p:pic>
      <p:pic>
        <p:nvPicPr>
          <p:cNvPr id="5" name="Picture 4">
            <a:hlinkClick r:id="rId19"/>
          </p:cNvPr>
          <p:cNvPicPr>
            <a:picLocks noChangeAspect="1"/>
          </p:cNvPicPr>
          <p:nvPr/>
        </p:nvPicPr>
        <p:blipFill>
          <a:blip r:embed="rId20"/>
          <a:stretch>
            <a:fillRect/>
          </a:stretch>
        </p:blipFill>
        <p:spPr>
          <a:xfrm>
            <a:off x="1063878" y="1238451"/>
            <a:ext cx="1505139" cy="864654"/>
          </a:xfrm>
          <a:prstGeom prst="roundRect">
            <a:avLst/>
          </a:prstGeom>
          <a:solidFill>
            <a:schemeClr val="bg2"/>
          </a:solidFill>
          <a:ln>
            <a:solidFill>
              <a:schemeClr val="tx1"/>
            </a:solidFill>
          </a:ln>
          <a:effectLst/>
        </p:spPr>
      </p:pic>
      <p:pic>
        <p:nvPicPr>
          <p:cNvPr id="6" name="Picture 5">
            <a:hlinkClick r:id="rId21"/>
          </p:cNvPr>
          <p:cNvPicPr>
            <a:picLocks noChangeAspect="1"/>
          </p:cNvPicPr>
          <p:nvPr/>
        </p:nvPicPr>
        <p:blipFill rotWithShape="1">
          <a:blip r:embed="rId22"/>
          <a:srcRect l="-1097" r="-4528"/>
          <a:stretch/>
        </p:blipFill>
        <p:spPr>
          <a:xfrm>
            <a:off x="4637814" y="1224899"/>
            <a:ext cx="3388735" cy="882654"/>
          </a:xfrm>
          <a:prstGeom prst="roundRect">
            <a:avLst/>
          </a:prstGeom>
          <a:solidFill>
            <a:schemeClr val="bg2"/>
          </a:solidFill>
          <a:ln>
            <a:solidFill>
              <a:schemeClr val="tx1"/>
            </a:solidFill>
          </a:ln>
          <a:effectLst/>
        </p:spPr>
      </p:pic>
      <p:pic>
        <p:nvPicPr>
          <p:cNvPr id="7" name="Picture 6">
            <a:hlinkClick r:id="rId23"/>
          </p:cNvPr>
          <p:cNvPicPr>
            <a:picLocks noChangeAspect="1"/>
          </p:cNvPicPr>
          <p:nvPr/>
        </p:nvPicPr>
        <p:blipFill>
          <a:blip r:embed="rId24"/>
          <a:stretch>
            <a:fillRect/>
          </a:stretch>
        </p:blipFill>
        <p:spPr>
          <a:xfrm>
            <a:off x="5131802" y="5516785"/>
            <a:ext cx="3214198" cy="886695"/>
          </a:xfrm>
          <a:prstGeom prst="roundRect">
            <a:avLst/>
          </a:prstGeom>
          <a:solidFill>
            <a:schemeClr val="bg2"/>
          </a:solidFill>
          <a:ln>
            <a:solidFill>
              <a:schemeClr val="tx1"/>
            </a:solidFill>
          </a:ln>
          <a:effectLst/>
        </p:spPr>
      </p:pic>
      <p:pic>
        <p:nvPicPr>
          <p:cNvPr id="23" name="SmartIT">
            <a:hlinkClick r:id="rId25"/>
            <a:extLst>
              <a:ext uri="{FF2B5EF4-FFF2-40B4-BE49-F238E27FC236}">
                <a16:creationId xmlns:a16="http://schemas.microsoft.com/office/drawing/2014/main" id="{115D4F40-B5EA-427C-849F-B6EFFC9B617C}"/>
              </a:ext>
            </a:extLst>
          </p:cNvPr>
          <p:cNvPicPr>
            <a:picLocks noChangeAspect="1"/>
          </p:cNvPicPr>
          <p:nvPr/>
        </p:nvPicPr>
        <p:blipFill rotWithShape="1">
          <a:blip r:embed="rId26">
            <a:extLst>
              <a:ext uri="{28A0092B-C50C-407E-A947-70E740481C1C}">
                <a14:useLocalDpi xmlns:a14="http://schemas.microsoft.com/office/drawing/2010/main" val="0"/>
              </a:ext>
            </a:extLst>
          </a:blip>
          <a:srcRect l="-1863" t="-5711" r="-3984" b="-8810"/>
          <a:stretch/>
        </p:blipFill>
        <p:spPr>
          <a:xfrm>
            <a:off x="8595012" y="5492060"/>
            <a:ext cx="2651760" cy="900000"/>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7" cstate="hqprint">
            <a:extLst>
              <a:ext uri="{28A0092B-C50C-407E-A947-70E740481C1C}">
                <a14:useLocalDpi xmlns:a14="http://schemas.microsoft.com/office/drawing/2010/main" val="0"/>
              </a:ext>
            </a:extLst>
          </a:blip>
          <a:srcRect l="-4372" t="-4131" r="-2923" b="-8314"/>
          <a:stretch/>
        </p:blipFill>
        <p:spPr>
          <a:xfrm>
            <a:off x="1063878" y="4407697"/>
            <a:ext cx="3837857" cy="2016760"/>
          </a:xfrm>
          <a:prstGeom prst="roundRect">
            <a:avLst/>
          </a:prstGeom>
          <a:ln>
            <a:solidFill>
              <a:schemeClr val="tx1"/>
            </a:solidFill>
          </a:ln>
        </p:spPr>
      </p:pic>
    </p:spTree>
    <p:extLst>
      <p:ext uri="{BB962C8B-B14F-4D97-AF65-F5344CB8AC3E}">
        <p14:creationId xmlns:p14="http://schemas.microsoft.com/office/powerpoint/2010/main" val="307155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2273" y="1710773"/>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16304314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920892-B807-46B0-8086-6FF7AA397F5F}"/>
              </a:ext>
            </a:extLst>
          </p:cNvPr>
          <p:cNvSpPr>
            <a:spLocks noGrp="1"/>
          </p:cNvSpPr>
          <p:nvPr>
            <p:ph type="title"/>
          </p:nvPr>
        </p:nvSpPr>
        <p:spPr/>
        <p:txBody>
          <a:bodyPr/>
          <a:lstStyle/>
          <a:p>
            <a:r>
              <a:rPr lang="en-US" dirty="0"/>
              <a:t>Measuring, Reporting and Tools</a:t>
            </a:r>
          </a:p>
        </p:txBody>
      </p:sp>
      <p:sp>
        <p:nvSpPr>
          <p:cNvPr id="4" name="Slide Number Placeholder 3">
            <a:extLst>
              <a:ext uri="{FF2B5EF4-FFF2-40B4-BE49-F238E27FC236}">
                <a16:creationId xmlns:a16="http://schemas.microsoft.com/office/drawing/2014/main" id="{2DA680CD-B3BB-4413-A855-9C948FA24CAB}"/>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5</a:t>
            </a:fld>
            <a:endParaRPr lang="en-US" dirty="0"/>
          </a:p>
        </p:txBody>
      </p:sp>
      <p:pic>
        <p:nvPicPr>
          <p:cNvPr id="5" name="Picture 4">
            <a:extLst>
              <a:ext uri="{FF2B5EF4-FFF2-40B4-BE49-F238E27FC236}">
                <a16:creationId xmlns:a16="http://schemas.microsoft.com/office/drawing/2014/main" id="{BDC5C5FC-8CBF-40F6-8AC9-49F806CC4778}"/>
              </a:ext>
            </a:extLst>
          </p:cNvPr>
          <p:cNvPicPr>
            <a:picLocks noChangeAspect="1"/>
          </p:cNvPicPr>
          <p:nvPr/>
        </p:nvPicPr>
        <p:blipFill>
          <a:blip r:embed="rId2"/>
          <a:stretch>
            <a:fillRect/>
          </a:stretch>
        </p:blipFill>
        <p:spPr>
          <a:xfrm>
            <a:off x="752151" y="1307526"/>
            <a:ext cx="10041745" cy="5122683"/>
          </a:xfrm>
          <a:prstGeom prst="rect">
            <a:avLst/>
          </a:prstGeom>
        </p:spPr>
      </p:pic>
    </p:spTree>
    <p:extLst>
      <p:ext uri="{BB962C8B-B14F-4D97-AF65-F5344CB8AC3E}">
        <p14:creationId xmlns:p14="http://schemas.microsoft.com/office/powerpoint/2010/main" val="907599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D17D2B-8CB0-4CD5-86E1-759978029893}"/>
              </a:ext>
            </a:extLst>
          </p:cNvPr>
          <p:cNvSpPr>
            <a:spLocks noGrp="1"/>
          </p:cNvSpPr>
          <p:nvPr>
            <p:ph type="body" sz="quarter" idx="10"/>
          </p:nvPr>
        </p:nvSpPr>
        <p:spPr>
          <a:xfrm>
            <a:off x="177138" y="1177275"/>
            <a:ext cx="11818096" cy="5528766"/>
          </a:xfrm>
        </p:spPr>
        <p:txBody>
          <a:bodyPr>
            <a:normAutofit/>
          </a:bodyPr>
          <a:lstStyle/>
          <a:p>
            <a:r>
              <a:rPr lang="en-US" sz="3200" dirty="0"/>
              <a:t>Measures the speed of the Agile team. </a:t>
            </a:r>
          </a:p>
          <a:p>
            <a:r>
              <a:rPr lang="en-US" sz="3200" dirty="0"/>
              <a:t>Completed after each iteration. </a:t>
            </a:r>
          </a:p>
          <a:p>
            <a:r>
              <a:rPr lang="en-US" sz="3200" dirty="0"/>
              <a:t>Based on the number of User Stories completed, but most important, on </a:t>
            </a:r>
            <a:r>
              <a:rPr lang="en-US" sz="3200" u="sng" dirty="0"/>
              <a:t>the total number of points completed in an iteration</a:t>
            </a:r>
            <a:r>
              <a:rPr lang="en-US" sz="3200" dirty="0"/>
              <a:t>. </a:t>
            </a:r>
          </a:p>
        </p:txBody>
      </p:sp>
      <p:sp>
        <p:nvSpPr>
          <p:cNvPr id="3" name="Title 2">
            <a:extLst>
              <a:ext uri="{FF2B5EF4-FFF2-40B4-BE49-F238E27FC236}">
                <a16:creationId xmlns:a16="http://schemas.microsoft.com/office/drawing/2014/main" id="{5D2D8071-E586-44A8-A6AD-7AECE481E296}"/>
              </a:ext>
            </a:extLst>
          </p:cNvPr>
          <p:cNvSpPr>
            <a:spLocks noGrp="1"/>
          </p:cNvSpPr>
          <p:nvPr>
            <p:ph type="title"/>
          </p:nvPr>
        </p:nvSpPr>
        <p:spPr/>
        <p:txBody>
          <a:bodyPr/>
          <a:lstStyle/>
          <a:p>
            <a:r>
              <a:rPr lang="en-US" dirty="0"/>
              <a:t>Team Velocity </a:t>
            </a:r>
          </a:p>
        </p:txBody>
      </p:sp>
      <p:sp>
        <p:nvSpPr>
          <p:cNvPr id="4" name="Slide Number Placeholder 3">
            <a:extLst>
              <a:ext uri="{FF2B5EF4-FFF2-40B4-BE49-F238E27FC236}">
                <a16:creationId xmlns:a16="http://schemas.microsoft.com/office/drawing/2014/main" id="{34AEED0E-D436-4F6D-A93E-835FE77F0639}"/>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6</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8C3CDDCA-60B6-4055-BA55-F3BA47A8C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685" y="3982261"/>
            <a:ext cx="4267444" cy="2569357"/>
          </a:xfrm>
          <a:prstGeom prst="rect">
            <a:avLst/>
          </a:prstGeom>
        </p:spPr>
      </p:pic>
    </p:spTree>
    <p:extLst>
      <p:ext uri="{BB962C8B-B14F-4D97-AF65-F5344CB8AC3E}">
        <p14:creationId xmlns:p14="http://schemas.microsoft.com/office/powerpoint/2010/main" val="1059884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C53A03-C77B-4FED-8908-EC4DC3349542}"/>
              </a:ext>
            </a:extLst>
          </p:cNvPr>
          <p:cNvSpPr>
            <a:spLocks noGrp="1"/>
          </p:cNvSpPr>
          <p:nvPr>
            <p:ph type="title"/>
          </p:nvPr>
        </p:nvSpPr>
        <p:spPr/>
        <p:txBody>
          <a:bodyPr/>
          <a:lstStyle/>
          <a:p>
            <a:r>
              <a:rPr lang="en-US" dirty="0"/>
              <a:t>Team Velocity</a:t>
            </a:r>
            <a:r>
              <a:rPr lang="bg-BG" dirty="0"/>
              <a:t> – </a:t>
            </a:r>
            <a:r>
              <a:rPr lang="en-US" dirty="0"/>
              <a:t>how does it work? </a:t>
            </a:r>
          </a:p>
        </p:txBody>
      </p:sp>
      <p:sp>
        <p:nvSpPr>
          <p:cNvPr id="4" name="Slide Number Placeholder 3">
            <a:extLst>
              <a:ext uri="{FF2B5EF4-FFF2-40B4-BE49-F238E27FC236}">
                <a16:creationId xmlns:a16="http://schemas.microsoft.com/office/drawing/2014/main" id="{85A36CBD-9119-46EF-986F-B012AD9EE9BB}"/>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7</a:t>
            </a:fld>
            <a:endParaRPr lang="en-US" dirty="0"/>
          </a:p>
        </p:txBody>
      </p:sp>
      <p:pic>
        <p:nvPicPr>
          <p:cNvPr id="5" name="Picture 4">
            <a:extLst>
              <a:ext uri="{FF2B5EF4-FFF2-40B4-BE49-F238E27FC236}">
                <a16:creationId xmlns:a16="http://schemas.microsoft.com/office/drawing/2014/main" id="{B8DA0921-5CDB-4569-8A5C-856907A1B568}"/>
              </a:ext>
            </a:extLst>
          </p:cNvPr>
          <p:cNvPicPr>
            <a:picLocks noChangeAspect="1"/>
          </p:cNvPicPr>
          <p:nvPr/>
        </p:nvPicPr>
        <p:blipFill>
          <a:blip r:embed="rId2"/>
          <a:stretch>
            <a:fillRect/>
          </a:stretch>
        </p:blipFill>
        <p:spPr>
          <a:xfrm>
            <a:off x="1786558" y="1793599"/>
            <a:ext cx="8420100" cy="4676775"/>
          </a:xfrm>
          <a:prstGeom prst="rect">
            <a:avLst/>
          </a:prstGeom>
        </p:spPr>
      </p:pic>
      <p:sp>
        <p:nvSpPr>
          <p:cNvPr id="6" name="Text Placeholder 1">
            <a:extLst>
              <a:ext uri="{FF2B5EF4-FFF2-40B4-BE49-F238E27FC236}">
                <a16:creationId xmlns:a16="http://schemas.microsoft.com/office/drawing/2014/main" id="{D39CDFF8-3B62-4879-A880-0D693C220872}"/>
              </a:ext>
            </a:extLst>
          </p:cNvPr>
          <p:cNvSpPr>
            <a:spLocks noGrp="1"/>
          </p:cNvSpPr>
          <p:nvPr>
            <p:ph type="body" sz="quarter" idx="10"/>
          </p:nvPr>
        </p:nvSpPr>
        <p:spPr>
          <a:xfrm>
            <a:off x="190402" y="1196125"/>
            <a:ext cx="11818096" cy="5201066"/>
          </a:xfrm>
        </p:spPr>
        <p:txBody>
          <a:bodyPr>
            <a:noAutofit/>
          </a:bodyPr>
          <a:lstStyle/>
          <a:p>
            <a:r>
              <a:rPr lang="en-US" sz="2400" b="1" dirty="0"/>
              <a:t>After Sprint /iteration/ 1</a:t>
            </a:r>
          </a:p>
        </p:txBody>
      </p:sp>
    </p:spTree>
    <p:extLst>
      <p:ext uri="{BB962C8B-B14F-4D97-AF65-F5344CB8AC3E}">
        <p14:creationId xmlns:p14="http://schemas.microsoft.com/office/powerpoint/2010/main" val="1761797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C53A03-C77B-4FED-8908-EC4DC3349542}"/>
              </a:ext>
            </a:extLst>
          </p:cNvPr>
          <p:cNvSpPr>
            <a:spLocks noGrp="1"/>
          </p:cNvSpPr>
          <p:nvPr>
            <p:ph type="title"/>
          </p:nvPr>
        </p:nvSpPr>
        <p:spPr/>
        <p:txBody>
          <a:bodyPr/>
          <a:lstStyle/>
          <a:p>
            <a:r>
              <a:rPr lang="en-US" dirty="0"/>
              <a:t>Team Velocity </a:t>
            </a:r>
          </a:p>
        </p:txBody>
      </p:sp>
      <p:sp>
        <p:nvSpPr>
          <p:cNvPr id="4" name="Slide Number Placeholder 3">
            <a:extLst>
              <a:ext uri="{FF2B5EF4-FFF2-40B4-BE49-F238E27FC236}">
                <a16:creationId xmlns:a16="http://schemas.microsoft.com/office/drawing/2014/main" id="{85A36CBD-9119-46EF-986F-B012AD9EE9BB}"/>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8</a:t>
            </a:fld>
            <a:endParaRPr lang="en-US" dirty="0"/>
          </a:p>
        </p:txBody>
      </p:sp>
      <p:sp>
        <p:nvSpPr>
          <p:cNvPr id="6" name="Text Placeholder 1">
            <a:extLst>
              <a:ext uri="{FF2B5EF4-FFF2-40B4-BE49-F238E27FC236}">
                <a16:creationId xmlns:a16="http://schemas.microsoft.com/office/drawing/2014/main" id="{D39CDFF8-3B62-4879-A880-0D693C220872}"/>
              </a:ext>
            </a:extLst>
          </p:cNvPr>
          <p:cNvSpPr>
            <a:spLocks noGrp="1"/>
          </p:cNvSpPr>
          <p:nvPr>
            <p:ph type="body" sz="quarter" idx="10"/>
          </p:nvPr>
        </p:nvSpPr>
        <p:spPr>
          <a:xfrm>
            <a:off x="190402" y="1196125"/>
            <a:ext cx="11818096" cy="3932466"/>
          </a:xfrm>
        </p:spPr>
        <p:txBody>
          <a:bodyPr>
            <a:noAutofit/>
          </a:bodyPr>
          <a:lstStyle/>
          <a:p>
            <a:r>
              <a:rPr lang="en-US" sz="2400" b="1" dirty="0"/>
              <a:t>After Project completion</a:t>
            </a:r>
          </a:p>
        </p:txBody>
      </p:sp>
      <p:pic>
        <p:nvPicPr>
          <p:cNvPr id="2" name="Picture 1">
            <a:extLst>
              <a:ext uri="{FF2B5EF4-FFF2-40B4-BE49-F238E27FC236}">
                <a16:creationId xmlns:a16="http://schemas.microsoft.com/office/drawing/2014/main" id="{1CD71A41-256C-41A7-8B3C-5691B4DE29EF}"/>
              </a:ext>
            </a:extLst>
          </p:cNvPr>
          <p:cNvPicPr>
            <a:picLocks noChangeAspect="1"/>
          </p:cNvPicPr>
          <p:nvPr/>
        </p:nvPicPr>
        <p:blipFill>
          <a:blip r:embed="rId2"/>
          <a:stretch>
            <a:fillRect/>
          </a:stretch>
        </p:blipFill>
        <p:spPr>
          <a:xfrm>
            <a:off x="1543050" y="1922468"/>
            <a:ext cx="9105900" cy="4629150"/>
          </a:xfrm>
          <a:prstGeom prst="rect">
            <a:avLst/>
          </a:prstGeom>
        </p:spPr>
      </p:pic>
    </p:spTree>
    <p:extLst>
      <p:ext uri="{BB962C8B-B14F-4D97-AF65-F5344CB8AC3E}">
        <p14:creationId xmlns:p14="http://schemas.microsoft.com/office/powerpoint/2010/main" val="42421473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лавие 4">
            <a:extLst>
              <a:ext uri="{FF2B5EF4-FFF2-40B4-BE49-F238E27FC236}">
                <a16:creationId xmlns:a16="http://schemas.microsoft.com/office/drawing/2014/main" id="{5042E503-BB85-4FC2-B8C6-4CF57FC9FE94}"/>
              </a:ext>
            </a:extLst>
          </p:cNvPr>
          <p:cNvSpPr>
            <a:spLocks noGrp="1"/>
          </p:cNvSpPr>
          <p:nvPr>
            <p:ph type="title" sz="quarter" idx="10"/>
          </p:nvPr>
        </p:nvSpPr>
        <p:spPr>
          <a:xfrm>
            <a:off x="615108" y="5218009"/>
            <a:ext cx="10961783" cy="768084"/>
          </a:xfrm>
        </p:spPr>
        <p:txBody>
          <a:bodyPr/>
          <a:lstStyle/>
          <a:p>
            <a:r>
              <a:rPr lang="en-US" sz="5400" dirty="0"/>
              <a:t>Other measurements for productivity in Agile</a:t>
            </a:r>
            <a:endParaRPr lang="en-US" dirty="0"/>
          </a:p>
        </p:txBody>
      </p:sp>
      <p:sp>
        <p:nvSpPr>
          <p:cNvPr id="2" name="Контейнер за номер на слайда 1">
            <a:extLst>
              <a:ext uri="{FF2B5EF4-FFF2-40B4-BE49-F238E27FC236}">
                <a16:creationId xmlns:a16="http://schemas.microsoft.com/office/drawing/2014/main" id="{486DDEE9-8304-4B1B-894B-FB88E8C22C3C}"/>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9</a:t>
            </a:fld>
            <a:endParaRPr lang="en-US" noProof="0"/>
          </a:p>
        </p:txBody>
      </p:sp>
      <p:pic>
        <p:nvPicPr>
          <p:cNvPr id="4098" name="Picture 2" descr="Agile, agile development, agile project management icon - Download on  Iconfinder">
            <a:extLst>
              <a:ext uri="{FF2B5EF4-FFF2-40B4-BE49-F238E27FC236}">
                <a16:creationId xmlns:a16="http://schemas.microsoft.com/office/drawing/2014/main" id="{763471EC-50C6-4F62-B48E-3E9382CC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185" y="1091680"/>
            <a:ext cx="2797629" cy="279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9067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C18B0EB80FEC43B96FC4929E3ACDFF" ma:contentTypeVersion="8" ma:contentTypeDescription="Create a new document." ma:contentTypeScope="" ma:versionID="6bb60d0f0e9e47938221aa118ad76888">
  <xsd:schema xmlns:xsd="http://www.w3.org/2001/XMLSchema" xmlns:xs="http://www.w3.org/2001/XMLSchema" xmlns:p="http://schemas.microsoft.com/office/2006/metadata/properties" xmlns:ns2="4f985cec-e092-4bcf-a1e1-b816bd0221d8" targetNamespace="http://schemas.microsoft.com/office/2006/metadata/properties" ma:root="true" ma:fieldsID="d81d7665d4e84f7ea38159bca2b592d6" ns2:_="">
    <xsd:import namespace="4f985cec-e092-4bcf-a1e1-b816bd0221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85cec-e092-4bcf-a1e1-b816bd0221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2F4A33-1866-4BB8-8A35-8D6BDFE8D9F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CE7128C-41B5-4DC1-AD10-BC81BBEBE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85cec-e092-4bcf-a1e1-b816bd0221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A20BEC-F81B-49CD-951D-E62C4BAE77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1090</TotalTime>
  <Words>1718</Words>
  <Application>Microsoft Office PowerPoint</Application>
  <PresentationFormat>Widescreen</PresentationFormat>
  <Paragraphs>249</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Consolas</vt:lpstr>
      <vt:lpstr>Wingdings</vt:lpstr>
      <vt:lpstr>Wingdings 2</vt:lpstr>
      <vt:lpstr>SoftUni</vt:lpstr>
      <vt:lpstr>Agile Software Development</vt:lpstr>
      <vt:lpstr>Table of Contents</vt:lpstr>
      <vt:lpstr>Have a Question?</vt:lpstr>
      <vt:lpstr>Team Velocity – recapture</vt:lpstr>
      <vt:lpstr>Measuring, Reporting and Tools</vt:lpstr>
      <vt:lpstr>Team Velocity </vt:lpstr>
      <vt:lpstr>Team Velocity – how does it work? </vt:lpstr>
      <vt:lpstr>Team Velocity </vt:lpstr>
      <vt:lpstr>Other measurements for productivity in Agile</vt:lpstr>
      <vt:lpstr>Other Measurements defining the speed and productivity of the Agile Team</vt:lpstr>
      <vt:lpstr>Other Measurements defining the speed and productivity of the Agile Team</vt:lpstr>
      <vt:lpstr>Team Moral in Agile</vt:lpstr>
      <vt:lpstr>Team Morale</vt:lpstr>
      <vt:lpstr>Team Morale</vt:lpstr>
      <vt:lpstr>Team Morale</vt:lpstr>
      <vt:lpstr>Pulse survey</vt:lpstr>
      <vt:lpstr>Team Morale</vt:lpstr>
      <vt:lpstr>Measurements in Agile</vt:lpstr>
      <vt:lpstr>Measuring Quality in Agile</vt:lpstr>
      <vt:lpstr>Measuring Quality in Agile</vt:lpstr>
      <vt:lpstr>Measuring Quality in Agile</vt:lpstr>
      <vt:lpstr>Measuring Quality in Agile</vt:lpstr>
      <vt:lpstr>Other methods to measure quality </vt:lpstr>
      <vt:lpstr>Other methods to measure quality </vt:lpstr>
      <vt:lpstr>Agile Measurements – CS + Quality </vt:lpstr>
      <vt:lpstr>Agile Measurements – CS + Quality </vt:lpstr>
      <vt:lpstr>Agile Measurements – CS + Quality </vt:lpstr>
      <vt:lpstr>Agile Measurements – CS + Quality </vt:lpstr>
      <vt:lpstr>Measuring risk in Agile</vt:lpstr>
      <vt:lpstr>Measuring risk in Agile</vt:lpstr>
      <vt:lpstr>Measuring the risk in Agile - practices</vt:lpstr>
      <vt:lpstr>Do you remember previous exercise?</vt:lpstr>
      <vt:lpstr>Do you remember previous exercise?</vt:lpstr>
      <vt:lpstr>Visualizing in Agile</vt:lpstr>
      <vt:lpstr>Reporting in Agile</vt:lpstr>
      <vt:lpstr>BVC – Big Visual Charts</vt:lpstr>
      <vt:lpstr>BVC – Big Visual Charts</vt:lpstr>
      <vt:lpstr>BVC – Big Visual Charts</vt:lpstr>
      <vt:lpstr>BVC – Big Visual Charts</vt:lpstr>
      <vt:lpstr>Why do we need charts?</vt:lpstr>
      <vt:lpstr>Tools to use in agile. </vt:lpstr>
      <vt:lpstr>Agile – success rate</vt:lpstr>
      <vt:lpstr>Summary</vt:lpstr>
      <vt:lpstr>PowerPoint Presentation</vt:lpstr>
      <vt:lpstr>SoftUni Diamond Partners</vt:lpstr>
      <vt:lpstr>SoftUni Organizational Partners</vt:lpstr>
      <vt:lpstr>Trainings @ Software University (SoftUni)</vt:lpstr>
    </vt:vector>
  </TitlesOfParts>
  <Company>SoftUni – https://about.softuni.bg/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SoftUni Presentation</dc:title>
  <dc:subject>Software Development</dc:subject>
  <dc:creator>Software University</dc:creator>
  <cp:keywords>SoftUni; Software University; programming; coding; computer programming; software development; software engineering; software technologies; digital skills; technical skills; training; course</cp:keywords>
  <dc:description>© SoftUni – https://about.softuni.bg/
© Software University – https://softuni.bg
Copyrighted document. Unauthorized copy, reproduction or use is not permitted.</dc:description>
  <cp:lastModifiedBy>Krasen Vladimirov KOLEV</cp:lastModifiedBy>
  <cp:revision>12</cp:revision>
  <dcterms:created xsi:type="dcterms:W3CDTF">2018-05-23T13:08:44Z</dcterms:created>
  <dcterms:modified xsi:type="dcterms:W3CDTF">2021-04-21T12:17:47Z</dcterms:modified>
  <cp:category>computer programming;programming;software development;software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0x010100B6C18B0EB80FEC43B96FC4929E3ACDFF</vt:lpwstr>
  </property>
  <property fmtid="{D5CDD505-2E9C-101B-9397-08002B2CF9AE}" pid="3" name="MSIP_Label_7f0ea3bf-098d-497f-9948-5e528bb54b39_Enabled">
    <vt:lpwstr>True</vt:lpwstr>
  </property>
  <property fmtid="{D5CDD505-2E9C-101B-9397-08002B2CF9AE}" pid="4" name="MSIP_Label_7f0ea3bf-098d-497f-9948-5e528bb54b39_SiteId">
    <vt:lpwstr>b3f4f7c2-72ce-4192-aba4-d6c7719b5766</vt:lpwstr>
  </property>
  <property fmtid="{D5CDD505-2E9C-101B-9397-08002B2CF9AE}" pid="5" name="MSIP_Label_7f0ea3bf-098d-497f-9948-5e528bb54b39_Owner">
    <vt:lpwstr>krasenvladimirov.kolev@amadeus.com</vt:lpwstr>
  </property>
  <property fmtid="{D5CDD505-2E9C-101B-9397-08002B2CF9AE}" pid="6" name="MSIP_Label_7f0ea3bf-098d-497f-9948-5e528bb54b39_SetDate">
    <vt:lpwstr>2021-04-14T15:47:21.3909711Z</vt:lpwstr>
  </property>
  <property fmtid="{D5CDD505-2E9C-101B-9397-08002B2CF9AE}" pid="7" name="MSIP_Label_7f0ea3bf-098d-497f-9948-5e528bb54b39_Name">
    <vt:lpwstr>Public</vt:lpwstr>
  </property>
  <property fmtid="{D5CDD505-2E9C-101B-9397-08002B2CF9AE}" pid="8" name="MSIP_Label_7f0ea3bf-098d-497f-9948-5e528bb54b39_Application">
    <vt:lpwstr>Microsoft Azure Information Protection</vt:lpwstr>
  </property>
  <property fmtid="{D5CDD505-2E9C-101B-9397-08002B2CF9AE}" pid="9" name="MSIP_Label_7f0ea3bf-098d-497f-9948-5e528bb54b39_ActionId">
    <vt:lpwstr>a05feae0-690b-4ec8-aa68-7fb52f0eabf2</vt:lpwstr>
  </property>
  <property fmtid="{D5CDD505-2E9C-101B-9397-08002B2CF9AE}" pid="10" name="MSIP_Label_7f0ea3bf-098d-497f-9948-5e528bb54b39_Extended_MSFT_Method">
    <vt:lpwstr>Manual</vt:lpwstr>
  </property>
  <property fmtid="{D5CDD505-2E9C-101B-9397-08002B2CF9AE}" pid="11" name="Sensitivity">
    <vt:lpwstr>Public</vt:lpwstr>
  </property>
</Properties>
</file>